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8" r:id="rId1"/>
  </p:sldMasterIdLst>
  <p:notesMasterIdLst>
    <p:notesMasterId r:id="rId13"/>
  </p:notesMasterIdLst>
  <p:handoutMasterIdLst>
    <p:handoutMasterId r:id="rId14"/>
  </p:handoutMasterIdLst>
  <p:sldIdLst>
    <p:sldId id="801" r:id="rId2"/>
    <p:sldId id="881" r:id="rId3"/>
    <p:sldId id="975" r:id="rId4"/>
    <p:sldId id="976" r:id="rId5"/>
    <p:sldId id="977" r:id="rId6"/>
    <p:sldId id="978" r:id="rId7"/>
    <p:sldId id="979" r:id="rId8"/>
    <p:sldId id="980" r:id="rId9"/>
    <p:sldId id="981" r:id="rId10"/>
    <p:sldId id="982" r:id="rId11"/>
    <p:sldId id="871" r:id="rId12"/>
  </p:sldIdLst>
  <p:sldSz cx="12192000" cy="6858000"/>
  <p:notesSz cx="6797675" cy="9926638"/>
  <p:embeddedFontLst>
    <p:embeddedFont>
      <p:font typeface="Wingdings 2" pitchFamily="2" charset="2"/>
      <p:regular r:id="rId15"/>
    </p:embeddedFont>
    <p:embeddedFont>
      <p:font typeface="Wingdings 3" pitchFamily="2" charset="2"/>
      <p:regular r:id="rId16"/>
    </p:embeddedFont>
  </p:embeddedFont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7" autoAdjust="0"/>
    <p:restoredTop sz="79835" autoAdjust="0"/>
  </p:normalViewPr>
  <p:slideViewPr>
    <p:cSldViewPr snapToGrid="0">
      <p:cViewPr varScale="1">
        <p:scale>
          <a:sx n="91" d="100"/>
          <a:sy n="91" d="100"/>
        </p:scale>
        <p:origin x="1336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E497BC-226A-416A-A0B8-C128501B876A}" type="doc">
      <dgm:prSet loTypeId="urn:microsoft.com/office/officeart/2005/8/layout/radial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8E7FEAF9-45E1-42C5-B385-038A22C89053}">
      <dgm:prSet phldrT="[Text]" custT="1"/>
      <dgm:spPr>
        <a:noFill/>
        <a:ln>
          <a:solidFill>
            <a:schemeClr val="bg2">
              <a:lumMod val="40000"/>
              <a:lumOff val="60000"/>
            </a:schemeClr>
          </a:solidFill>
          <a:prstDash val="sysDash"/>
        </a:ln>
      </dgm:spPr>
      <dgm:t>
        <a:bodyPr/>
        <a:lstStyle/>
        <a:p>
          <a:endParaRPr lang="de-DE" sz="4000" b="1" dirty="0">
            <a:solidFill>
              <a:srgbClr val="000000"/>
            </a:solidFill>
          </a:endParaRPr>
        </a:p>
      </dgm:t>
    </dgm:pt>
    <dgm:pt modelId="{6E0839F5-A18F-4D93-8D80-86A58F6C65F8}" type="parTrans" cxnId="{54FFC42E-4073-4DE6-BF22-ED9E9DECB228}">
      <dgm:prSet/>
      <dgm:spPr/>
      <dgm:t>
        <a:bodyPr/>
        <a:lstStyle/>
        <a:p>
          <a:endParaRPr lang="de-DE"/>
        </a:p>
      </dgm:t>
    </dgm:pt>
    <dgm:pt modelId="{C010909B-933C-47D9-AF6C-CD3BEBEFE649}" type="sibTrans" cxnId="{54FFC42E-4073-4DE6-BF22-ED9E9DECB228}">
      <dgm:prSet/>
      <dgm:spPr/>
      <dgm:t>
        <a:bodyPr/>
        <a:lstStyle/>
        <a:p>
          <a:endParaRPr lang="de-DE"/>
        </a:p>
      </dgm:t>
    </dgm:pt>
    <dgm:pt modelId="{4A5702E8-151A-45D9-A69C-130276999A42}">
      <dgm:prSet phldrT="[Text]" custT="1"/>
      <dgm:spPr/>
      <dgm:t>
        <a:bodyPr/>
        <a:lstStyle/>
        <a:p>
          <a:r>
            <a:rPr lang="de-DE" sz="1200" b="1" dirty="0">
              <a:solidFill>
                <a:srgbClr val="000000"/>
              </a:solidFill>
            </a:rPr>
            <a:t>German Plastics </a:t>
          </a:r>
          <a:r>
            <a:rPr lang="de-DE" sz="1200" b="1" dirty="0" err="1">
              <a:solidFill>
                <a:srgbClr val="000000"/>
              </a:solidFill>
            </a:rPr>
            <a:t>Industry</a:t>
          </a:r>
          <a:endParaRPr lang="de-DE" sz="1200" b="1" dirty="0">
            <a:solidFill>
              <a:srgbClr val="000000"/>
            </a:solidFill>
          </a:endParaRPr>
        </a:p>
      </dgm:t>
    </dgm:pt>
    <dgm:pt modelId="{3126EA17-799C-4907-B033-B0BC9F6624D1}" type="parTrans" cxnId="{6A7B094A-A4A6-471D-B353-AA7AFCC8E6F6}">
      <dgm:prSet/>
      <dgm:spPr/>
      <dgm:t>
        <a:bodyPr/>
        <a:lstStyle/>
        <a:p>
          <a:endParaRPr lang="de-DE"/>
        </a:p>
      </dgm:t>
    </dgm:pt>
    <dgm:pt modelId="{4D9D5D15-3328-428A-9588-3E7FDCE5C526}" type="sibTrans" cxnId="{6A7B094A-A4A6-471D-B353-AA7AFCC8E6F6}">
      <dgm:prSet/>
      <dgm:spPr/>
      <dgm:t>
        <a:bodyPr/>
        <a:lstStyle/>
        <a:p>
          <a:endParaRPr lang="de-DE"/>
        </a:p>
      </dgm:t>
    </dgm:pt>
    <dgm:pt modelId="{69006771-F4A0-402D-AE02-FFF17BDE47C9}">
      <dgm:prSet phldrT="[Text]" custT="1"/>
      <dgm:spPr/>
      <dgm:t>
        <a:bodyPr/>
        <a:lstStyle/>
        <a:p>
          <a:r>
            <a:rPr lang="de-DE" sz="1200" b="1" dirty="0">
              <a:solidFill>
                <a:srgbClr val="000000"/>
              </a:solidFill>
            </a:rPr>
            <a:t>European Composites </a:t>
          </a:r>
          <a:r>
            <a:rPr lang="de-DE" sz="1200" b="1" dirty="0" err="1">
              <a:solidFill>
                <a:srgbClr val="000000"/>
              </a:solidFill>
            </a:rPr>
            <a:t>Industry</a:t>
          </a:r>
          <a:endParaRPr lang="de-DE" sz="1200" b="1" dirty="0">
            <a:solidFill>
              <a:srgbClr val="000000"/>
            </a:solidFill>
          </a:endParaRPr>
        </a:p>
      </dgm:t>
    </dgm:pt>
    <dgm:pt modelId="{95D7DF18-612C-49DB-81BA-5B5AC712DCF5}" type="parTrans" cxnId="{FF3F80F7-61A5-4C9D-B36C-56DE2EB155CB}">
      <dgm:prSet/>
      <dgm:spPr/>
      <dgm:t>
        <a:bodyPr/>
        <a:lstStyle/>
        <a:p>
          <a:endParaRPr lang="de-DE"/>
        </a:p>
      </dgm:t>
    </dgm:pt>
    <dgm:pt modelId="{B3C26FD5-D172-45C4-A8B6-0E7103D24602}" type="sibTrans" cxnId="{FF3F80F7-61A5-4C9D-B36C-56DE2EB155CB}">
      <dgm:prSet/>
      <dgm:spPr/>
      <dgm:t>
        <a:bodyPr/>
        <a:lstStyle/>
        <a:p>
          <a:endParaRPr lang="de-DE"/>
        </a:p>
      </dgm:t>
    </dgm:pt>
    <dgm:pt modelId="{3389548E-F36B-438E-85F5-E29488E8D6F1}">
      <dgm:prSet phldrT="[Text]" custT="1"/>
      <dgm:spPr>
        <a:solidFill>
          <a:schemeClr val="accent6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de-DE" sz="1200" b="1" dirty="0">
              <a:solidFill>
                <a:srgbClr val="000000"/>
              </a:solidFill>
            </a:rPr>
            <a:t>German Composites </a:t>
          </a:r>
          <a:r>
            <a:rPr lang="de-DE" sz="1200" b="1" dirty="0" err="1">
              <a:solidFill>
                <a:srgbClr val="000000"/>
              </a:solidFill>
            </a:rPr>
            <a:t>Industry</a:t>
          </a:r>
          <a:endParaRPr lang="de-DE" sz="1200" b="1" dirty="0">
            <a:solidFill>
              <a:srgbClr val="000000"/>
            </a:solidFill>
          </a:endParaRPr>
        </a:p>
      </dgm:t>
    </dgm:pt>
    <dgm:pt modelId="{47635FFC-0CFF-475C-A285-AD3F9BA36C2E}" type="parTrans" cxnId="{B88EC2DD-DD93-44A0-97DA-7C22264A71B7}">
      <dgm:prSet/>
      <dgm:spPr/>
      <dgm:t>
        <a:bodyPr/>
        <a:lstStyle/>
        <a:p>
          <a:endParaRPr lang="de-DE"/>
        </a:p>
      </dgm:t>
    </dgm:pt>
    <dgm:pt modelId="{BC8538F0-A75C-42AD-B6A2-F46F28A6CA94}" type="sibTrans" cxnId="{B88EC2DD-DD93-44A0-97DA-7C22264A71B7}">
      <dgm:prSet/>
      <dgm:spPr/>
      <dgm:t>
        <a:bodyPr/>
        <a:lstStyle/>
        <a:p>
          <a:endParaRPr lang="de-DE"/>
        </a:p>
      </dgm:t>
    </dgm:pt>
    <dgm:pt modelId="{F101420E-9DA3-4D6F-BAA3-E95DB8CAAFEB}">
      <dgm:prSet phldrT="[Text]" custT="1"/>
      <dgm:spPr/>
      <dgm:t>
        <a:bodyPr/>
        <a:lstStyle/>
        <a:p>
          <a:r>
            <a:rPr lang="de-DE" sz="1200" b="1" dirty="0">
              <a:solidFill>
                <a:srgbClr val="000000"/>
              </a:solidFill>
            </a:rPr>
            <a:t>Other Stakeholders</a:t>
          </a:r>
        </a:p>
      </dgm:t>
    </dgm:pt>
    <dgm:pt modelId="{5DA06163-FA80-4630-A70A-53986933C662}" type="parTrans" cxnId="{2138A501-72A0-4343-9AD3-684936BAA986}">
      <dgm:prSet/>
      <dgm:spPr/>
      <dgm:t>
        <a:bodyPr/>
        <a:lstStyle/>
        <a:p>
          <a:endParaRPr lang="de-DE"/>
        </a:p>
      </dgm:t>
    </dgm:pt>
    <dgm:pt modelId="{A55283CA-778A-403A-973C-B995CF2E0256}" type="sibTrans" cxnId="{2138A501-72A0-4343-9AD3-684936BAA986}">
      <dgm:prSet/>
      <dgm:spPr/>
      <dgm:t>
        <a:bodyPr/>
        <a:lstStyle/>
        <a:p>
          <a:endParaRPr lang="de-DE"/>
        </a:p>
      </dgm:t>
    </dgm:pt>
    <dgm:pt modelId="{4DD7F8FC-613F-4248-AA8E-24EACBCE1D0A}" type="pres">
      <dgm:prSet presAssocID="{84E497BC-226A-416A-A0B8-C128501B876A}" presName="composite" presStyleCnt="0">
        <dgm:presLayoutVars>
          <dgm:chMax val="1"/>
          <dgm:dir/>
          <dgm:resizeHandles val="exact"/>
        </dgm:presLayoutVars>
      </dgm:prSet>
      <dgm:spPr/>
    </dgm:pt>
    <dgm:pt modelId="{3EF78DEB-9D9C-41DC-AEDB-898AD500C99A}" type="pres">
      <dgm:prSet presAssocID="{84E497BC-226A-416A-A0B8-C128501B876A}" presName="radial" presStyleCnt="0">
        <dgm:presLayoutVars>
          <dgm:animLvl val="ctr"/>
        </dgm:presLayoutVars>
      </dgm:prSet>
      <dgm:spPr/>
    </dgm:pt>
    <dgm:pt modelId="{863153F9-99E1-464C-92DD-2D4FC655C5C0}" type="pres">
      <dgm:prSet presAssocID="{8E7FEAF9-45E1-42C5-B385-038A22C89053}" presName="centerShape" presStyleLbl="vennNode1" presStyleIdx="0" presStyleCnt="5" custLinFactNeighborX="-2721" custLinFactNeighborY="-260"/>
      <dgm:spPr/>
    </dgm:pt>
    <dgm:pt modelId="{2744CF0C-96B1-4D16-BB02-62E027727E2A}" type="pres">
      <dgm:prSet presAssocID="{4A5702E8-151A-45D9-A69C-130276999A42}" presName="node" presStyleLbl="vennNode1" presStyleIdx="1" presStyleCnt="5" custScaleX="130953" custScaleY="130953" custRadScaleRad="121335" custRadScaleInc="-1708">
        <dgm:presLayoutVars>
          <dgm:bulletEnabled val="1"/>
        </dgm:presLayoutVars>
      </dgm:prSet>
      <dgm:spPr/>
    </dgm:pt>
    <dgm:pt modelId="{102FD7A7-2A54-46E2-8D1B-277F11A96D12}" type="pres">
      <dgm:prSet presAssocID="{69006771-F4A0-402D-AE02-FFF17BDE47C9}" presName="node" presStyleLbl="vennNode1" presStyleIdx="2" presStyleCnt="5" custScaleX="130953" custScaleY="130953" custRadScaleRad="80720" custRadScaleInc="102334">
        <dgm:presLayoutVars>
          <dgm:bulletEnabled val="1"/>
        </dgm:presLayoutVars>
      </dgm:prSet>
      <dgm:spPr/>
    </dgm:pt>
    <dgm:pt modelId="{05025182-E314-4FF1-BB24-E031CF5E8CE4}" type="pres">
      <dgm:prSet presAssocID="{3389548E-F36B-438E-85F5-E29488E8D6F1}" presName="node" presStyleLbl="vennNode1" presStyleIdx="3" presStyleCnt="5" custScaleX="130953" custScaleY="130953" custRadScaleRad="110178" custRadScaleInc="100370">
        <dgm:presLayoutVars>
          <dgm:bulletEnabled val="1"/>
        </dgm:presLayoutVars>
      </dgm:prSet>
      <dgm:spPr/>
    </dgm:pt>
    <dgm:pt modelId="{EC93D492-C575-42FF-B0ED-67983C015718}" type="pres">
      <dgm:prSet presAssocID="{F101420E-9DA3-4D6F-BAA3-E95DB8CAAFEB}" presName="node" presStyleLbl="vennNode1" presStyleIdx="4" presStyleCnt="5" custScaleX="130953" custScaleY="130953" custRadScaleRad="103468" custRadScaleInc="-197811">
        <dgm:presLayoutVars>
          <dgm:bulletEnabled val="1"/>
        </dgm:presLayoutVars>
      </dgm:prSet>
      <dgm:spPr/>
    </dgm:pt>
  </dgm:ptLst>
  <dgm:cxnLst>
    <dgm:cxn modelId="{2138A501-72A0-4343-9AD3-684936BAA986}" srcId="{8E7FEAF9-45E1-42C5-B385-038A22C89053}" destId="{F101420E-9DA3-4D6F-BAA3-E95DB8CAAFEB}" srcOrd="3" destOrd="0" parTransId="{5DA06163-FA80-4630-A70A-53986933C662}" sibTransId="{A55283CA-778A-403A-973C-B995CF2E0256}"/>
    <dgm:cxn modelId="{54FFC42E-4073-4DE6-BF22-ED9E9DECB228}" srcId="{84E497BC-226A-416A-A0B8-C128501B876A}" destId="{8E7FEAF9-45E1-42C5-B385-038A22C89053}" srcOrd="0" destOrd="0" parTransId="{6E0839F5-A18F-4D93-8D80-86A58F6C65F8}" sibTransId="{C010909B-933C-47D9-AF6C-CD3BEBEFE649}"/>
    <dgm:cxn modelId="{6A7B094A-A4A6-471D-B353-AA7AFCC8E6F6}" srcId="{8E7FEAF9-45E1-42C5-B385-038A22C89053}" destId="{4A5702E8-151A-45D9-A69C-130276999A42}" srcOrd="0" destOrd="0" parTransId="{3126EA17-799C-4907-B033-B0BC9F6624D1}" sibTransId="{4D9D5D15-3328-428A-9588-3E7FDCE5C526}"/>
    <dgm:cxn modelId="{6B756561-5D37-467F-B971-353FE69A5F8D}" type="presOf" srcId="{84E497BC-226A-416A-A0B8-C128501B876A}" destId="{4DD7F8FC-613F-4248-AA8E-24EACBCE1D0A}" srcOrd="0" destOrd="0" presId="urn:microsoft.com/office/officeart/2005/8/layout/radial3"/>
    <dgm:cxn modelId="{CEE7DBC2-5912-4775-A994-C81DD2AA93E3}" type="presOf" srcId="{8E7FEAF9-45E1-42C5-B385-038A22C89053}" destId="{863153F9-99E1-464C-92DD-2D4FC655C5C0}" srcOrd="0" destOrd="0" presId="urn:microsoft.com/office/officeart/2005/8/layout/radial3"/>
    <dgm:cxn modelId="{C4948ED3-32F2-4B26-9215-67B08331B8A5}" type="presOf" srcId="{F101420E-9DA3-4D6F-BAA3-E95DB8CAAFEB}" destId="{EC93D492-C575-42FF-B0ED-67983C015718}" srcOrd="0" destOrd="0" presId="urn:microsoft.com/office/officeart/2005/8/layout/radial3"/>
    <dgm:cxn modelId="{3AB2F2DB-FA9C-45CD-AD85-E69C72E184F7}" type="presOf" srcId="{4A5702E8-151A-45D9-A69C-130276999A42}" destId="{2744CF0C-96B1-4D16-BB02-62E027727E2A}" srcOrd="0" destOrd="0" presId="urn:microsoft.com/office/officeart/2005/8/layout/radial3"/>
    <dgm:cxn modelId="{B88EC2DD-DD93-44A0-97DA-7C22264A71B7}" srcId="{8E7FEAF9-45E1-42C5-B385-038A22C89053}" destId="{3389548E-F36B-438E-85F5-E29488E8D6F1}" srcOrd="2" destOrd="0" parTransId="{47635FFC-0CFF-475C-A285-AD3F9BA36C2E}" sibTransId="{BC8538F0-A75C-42AD-B6A2-F46F28A6CA94}"/>
    <dgm:cxn modelId="{9A820EE6-5A33-45A8-B272-3932D1031736}" type="presOf" srcId="{69006771-F4A0-402D-AE02-FFF17BDE47C9}" destId="{102FD7A7-2A54-46E2-8D1B-277F11A96D12}" srcOrd="0" destOrd="0" presId="urn:microsoft.com/office/officeart/2005/8/layout/radial3"/>
    <dgm:cxn modelId="{FF3F80F7-61A5-4C9D-B36C-56DE2EB155CB}" srcId="{8E7FEAF9-45E1-42C5-B385-038A22C89053}" destId="{69006771-F4A0-402D-AE02-FFF17BDE47C9}" srcOrd="1" destOrd="0" parTransId="{95D7DF18-612C-49DB-81BA-5B5AC712DCF5}" sibTransId="{B3C26FD5-D172-45C4-A8B6-0E7103D24602}"/>
    <dgm:cxn modelId="{FD7123FE-87BA-414E-BA22-07A60896800B}" type="presOf" srcId="{3389548E-F36B-438E-85F5-E29488E8D6F1}" destId="{05025182-E314-4FF1-BB24-E031CF5E8CE4}" srcOrd="0" destOrd="0" presId="urn:microsoft.com/office/officeart/2005/8/layout/radial3"/>
    <dgm:cxn modelId="{CFCCBC4A-08B1-49F4-86B6-E06312129A37}" type="presParOf" srcId="{4DD7F8FC-613F-4248-AA8E-24EACBCE1D0A}" destId="{3EF78DEB-9D9C-41DC-AEDB-898AD500C99A}" srcOrd="0" destOrd="0" presId="urn:microsoft.com/office/officeart/2005/8/layout/radial3"/>
    <dgm:cxn modelId="{A7A2B900-C313-4FC5-957E-901C701F5359}" type="presParOf" srcId="{3EF78DEB-9D9C-41DC-AEDB-898AD500C99A}" destId="{863153F9-99E1-464C-92DD-2D4FC655C5C0}" srcOrd="0" destOrd="0" presId="urn:microsoft.com/office/officeart/2005/8/layout/radial3"/>
    <dgm:cxn modelId="{BC477698-4187-4ABF-88CB-196925B59408}" type="presParOf" srcId="{3EF78DEB-9D9C-41DC-AEDB-898AD500C99A}" destId="{2744CF0C-96B1-4D16-BB02-62E027727E2A}" srcOrd="1" destOrd="0" presId="urn:microsoft.com/office/officeart/2005/8/layout/radial3"/>
    <dgm:cxn modelId="{F9671A09-944F-4237-ADEC-8DB8A1FD1F3E}" type="presParOf" srcId="{3EF78DEB-9D9C-41DC-AEDB-898AD500C99A}" destId="{102FD7A7-2A54-46E2-8D1B-277F11A96D12}" srcOrd="2" destOrd="0" presId="urn:microsoft.com/office/officeart/2005/8/layout/radial3"/>
    <dgm:cxn modelId="{BE9EFEFB-2CE5-41D7-9A11-36FBA35FBC42}" type="presParOf" srcId="{3EF78DEB-9D9C-41DC-AEDB-898AD500C99A}" destId="{05025182-E314-4FF1-BB24-E031CF5E8CE4}" srcOrd="3" destOrd="0" presId="urn:microsoft.com/office/officeart/2005/8/layout/radial3"/>
    <dgm:cxn modelId="{AED724A2-0006-4C1C-A95C-A40762257F93}" type="presParOf" srcId="{3EF78DEB-9D9C-41DC-AEDB-898AD500C99A}" destId="{EC93D492-C575-42FF-B0ED-67983C015718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3153F9-99E1-464C-92DD-2D4FC655C5C0}">
      <dsp:nvSpPr>
        <dsp:cNvPr id="0" name=""/>
        <dsp:cNvSpPr/>
      </dsp:nvSpPr>
      <dsp:spPr>
        <a:xfrm>
          <a:off x="1785077" y="938800"/>
          <a:ext cx="2358663" cy="2358663"/>
        </a:xfrm>
        <a:prstGeom prst="ellipse">
          <a:avLst/>
        </a:prstGeom>
        <a:noFill/>
        <a:ln w="25400" cap="flat" cmpd="sng" algn="ctr">
          <a:solidFill>
            <a:schemeClr val="bg2">
              <a:lumMod val="40000"/>
              <a:lumOff val="6000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4000" b="1" kern="1200" dirty="0">
            <a:solidFill>
              <a:srgbClr val="000000"/>
            </a:solidFill>
          </a:endParaRPr>
        </a:p>
      </dsp:txBody>
      <dsp:txXfrm>
        <a:off x="2130495" y="1284218"/>
        <a:ext cx="1667827" cy="1667827"/>
      </dsp:txXfrm>
    </dsp:sp>
    <dsp:sp modelId="{2744CF0C-96B1-4D16-BB02-62E027727E2A}">
      <dsp:nvSpPr>
        <dsp:cNvPr id="0" name=""/>
        <dsp:cNvSpPr/>
      </dsp:nvSpPr>
      <dsp:spPr>
        <a:xfrm>
          <a:off x="2225817" y="-182098"/>
          <a:ext cx="1544370" cy="1544370"/>
        </a:xfrm>
        <a:prstGeom prst="ellipse">
          <a:avLst/>
        </a:prstGeom>
        <a:solidFill>
          <a:schemeClr val="accent2">
            <a:alpha val="50000"/>
            <a:hueOff val="2884618"/>
            <a:satOff val="-9524"/>
            <a:lumOff val="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>
              <a:solidFill>
                <a:srgbClr val="000000"/>
              </a:solidFill>
            </a:rPr>
            <a:t>German Plastics </a:t>
          </a:r>
          <a:r>
            <a:rPr lang="de-DE" sz="1200" b="1" kern="1200" dirty="0" err="1">
              <a:solidFill>
                <a:srgbClr val="000000"/>
              </a:solidFill>
            </a:rPr>
            <a:t>Industry</a:t>
          </a:r>
          <a:endParaRPr lang="de-DE" sz="1200" b="1" kern="1200" dirty="0">
            <a:solidFill>
              <a:srgbClr val="000000"/>
            </a:solidFill>
          </a:endParaRPr>
        </a:p>
      </dsp:txBody>
      <dsp:txXfrm>
        <a:off x="2451985" y="44070"/>
        <a:ext cx="1092034" cy="1092034"/>
      </dsp:txXfrm>
    </dsp:sp>
    <dsp:sp modelId="{102FD7A7-2A54-46E2-8D1B-277F11A96D12}">
      <dsp:nvSpPr>
        <dsp:cNvPr id="0" name=""/>
        <dsp:cNvSpPr/>
      </dsp:nvSpPr>
      <dsp:spPr>
        <a:xfrm>
          <a:off x="2230367" y="2592986"/>
          <a:ext cx="1544370" cy="1544370"/>
        </a:xfrm>
        <a:prstGeom prst="ellipse">
          <a:avLst/>
        </a:prstGeom>
        <a:solidFill>
          <a:schemeClr val="accent2">
            <a:alpha val="50000"/>
            <a:hueOff val="5769236"/>
            <a:satOff val="-19047"/>
            <a:lumOff val="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>
              <a:solidFill>
                <a:srgbClr val="000000"/>
              </a:solidFill>
            </a:rPr>
            <a:t>European Composites </a:t>
          </a:r>
          <a:r>
            <a:rPr lang="de-DE" sz="1200" b="1" kern="1200" dirty="0" err="1">
              <a:solidFill>
                <a:srgbClr val="000000"/>
              </a:solidFill>
            </a:rPr>
            <a:t>Industry</a:t>
          </a:r>
          <a:endParaRPr lang="de-DE" sz="1200" b="1" kern="1200" dirty="0">
            <a:solidFill>
              <a:srgbClr val="000000"/>
            </a:solidFill>
          </a:endParaRPr>
        </a:p>
      </dsp:txBody>
      <dsp:txXfrm>
        <a:off x="2456535" y="2819154"/>
        <a:ext cx="1092034" cy="1092034"/>
      </dsp:txXfrm>
    </dsp:sp>
    <dsp:sp modelId="{05025182-E314-4FF1-BB24-E031CF5E8CE4}">
      <dsp:nvSpPr>
        <dsp:cNvPr id="0" name=""/>
        <dsp:cNvSpPr/>
      </dsp:nvSpPr>
      <dsp:spPr>
        <a:xfrm>
          <a:off x="583473" y="1344098"/>
          <a:ext cx="1544370" cy="1544370"/>
        </a:xfrm>
        <a:prstGeom prst="ellipse">
          <a:avLst/>
        </a:prstGeom>
        <a:solidFill>
          <a:schemeClr val="accent6">
            <a:lumMod val="20000"/>
            <a:lumOff val="8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>
              <a:solidFill>
                <a:srgbClr val="000000"/>
              </a:solidFill>
            </a:rPr>
            <a:t>German Composites </a:t>
          </a:r>
          <a:r>
            <a:rPr lang="de-DE" sz="1200" b="1" kern="1200" dirty="0" err="1">
              <a:solidFill>
                <a:srgbClr val="000000"/>
              </a:solidFill>
            </a:rPr>
            <a:t>Industry</a:t>
          </a:r>
          <a:endParaRPr lang="de-DE" sz="1200" b="1" kern="1200" dirty="0">
            <a:solidFill>
              <a:srgbClr val="000000"/>
            </a:solidFill>
          </a:endParaRPr>
        </a:p>
      </dsp:txBody>
      <dsp:txXfrm>
        <a:off x="809641" y="1570266"/>
        <a:ext cx="1092034" cy="1092034"/>
      </dsp:txXfrm>
    </dsp:sp>
    <dsp:sp modelId="{EC93D492-C575-42FF-B0ED-67983C015718}">
      <dsp:nvSpPr>
        <dsp:cNvPr id="0" name=""/>
        <dsp:cNvSpPr/>
      </dsp:nvSpPr>
      <dsp:spPr>
        <a:xfrm>
          <a:off x="3864177" y="1408571"/>
          <a:ext cx="1544370" cy="1544370"/>
        </a:xfrm>
        <a:prstGeom prst="ellipse">
          <a:avLst/>
        </a:prstGeom>
        <a:solidFill>
          <a:schemeClr val="accent2">
            <a:alpha val="50000"/>
            <a:hueOff val="11538472"/>
            <a:satOff val="-38095"/>
            <a:lumOff val="9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>
              <a:solidFill>
                <a:srgbClr val="000000"/>
              </a:solidFill>
            </a:rPr>
            <a:t>Other Stakeholders</a:t>
          </a:r>
        </a:p>
      </dsp:txBody>
      <dsp:txXfrm>
        <a:off x="4090345" y="1634739"/>
        <a:ext cx="1092034" cy="1092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>
            <a:extLst>
              <a:ext uri="{FF2B5EF4-FFF2-40B4-BE49-F238E27FC236}">
                <a16:creationId xmlns:a16="http://schemas.microsoft.com/office/drawing/2014/main" id="{ED9BE8B0-74EF-EC4B-23E8-40FEEDC4F27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2611" name="Rectangle 3">
            <a:extLst>
              <a:ext uri="{FF2B5EF4-FFF2-40B4-BE49-F238E27FC236}">
                <a16:creationId xmlns:a16="http://schemas.microsoft.com/office/drawing/2014/main" id="{4E5525AA-B6BB-96F7-F0D4-96F830924BD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2612" name="Rectangle 4">
            <a:extLst>
              <a:ext uri="{FF2B5EF4-FFF2-40B4-BE49-F238E27FC236}">
                <a16:creationId xmlns:a16="http://schemas.microsoft.com/office/drawing/2014/main" id="{A1EC54B9-68D8-FEC8-B5A2-57317D9BD73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2613" name="Rectangle 5">
            <a:extLst>
              <a:ext uri="{FF2B5EF4-FFF2-40B4-BE49-F238E27FC236}">
                <a16:creationId xmlns:a16="http://schemas.microsoft.com/office/drawing/2014/main" id="{55BC368A-4A4F-DB39-0C72-CEF938F6C66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DFD6FB2-9D9F-FD41-84B7-B4EDC8D02DDB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>
            <a:extLst>
              <a:ext uri="{FF2B5EF4-FFF2-40B4-BE49-F238E27FC236}">
                <a16:creationId xmlns:a16="http://schemas.microsoft.com/office/drawing/2014/main" id="{145935FB-B1E9-EAE3-623F-E0CBF46734D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3635" name="Rectangle 3">
            <a:extLst>
              <a:ext uri="{FF2B5EF4-FFF2-40B4-BE49-F238E27FC236}">
                <a16:creationId xmlns:a16="http://schemas.microsoft.com/office/drawing/2014/main" id="{A2E77946-05D2-73AA-7DA5-661E5B8D07F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C929910-9164-63C2-3FA0-E4DD53E7207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3637" name="Rectangle 5">
            <a:extLst>
              <a:ext uri="{FF2B5EF4-FFF2-40B4-BE49-F238E27FC236}">
                <a16:creationId xmlns:a16="http://schemas.microsoft.com/office/drawing/2014/main" id="{2B658341-D61A-2711-F108-A603366B923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Textmasterformate durch Klicken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453638" name="Rectangle 6">
            <a:extLst>
              <a:ext uri="{FF2B5EF4-FFF2-40B4-BE49-F238E27FC236}">
                <a16:creationId xmlns:a16="http://schemas.microsoft.com/office/drawing/2014/main" id="{751A991B-F680-99E0-5468-1C7DCCE38DF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3639" name="Rectangle 7">
            <a:extLst>
              <a:ext uri="{FF2B5EF4-FFF2-40B4-BE49-F238E27FC236}">
                <a16:creationId xmlns:a16="http://schemas.microsoft.com/office/drawing/2014/main" id="{99355C81-7C55-91A7-4838-465F6FC4E3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B1CA2CB-03D9-4C4F-A9DF-2B9C093D4768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6108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43540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01811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0" y="1600201"/>
            <a:ext cx="5994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994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53558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39995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556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0"/>
            <a:ext cx="12221633" cy="114458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0" y="1600201"/>
            <a:ext cx="59944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9944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9944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7580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14B8E54-588A-0B3B-C57F-A9D8D3F71B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00200"/>
            <a:ext cx="1219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CF688B2-1039-B34A-B1A9-AAAD7FBC59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222163" cy="11445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6800" rIns="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6B56684-9C43-503A-7973-3524197C2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11913"/>
            <a:ext cx="12192000" cy="446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lIns="360000" anchor="ctr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de-DE" sz="1200">
                <a:solidFill>
                  <a:schemeClr val="tx1"/>
                </a:solidFill>
                <a:cs typeface="Arial" panose="020B0604020202020204" pitchFamily="34" charset="0"/>
              </a:rPr>
              <a:t>Seite </a:t>
            </a:r>
            <a:fld id="{9CF9E43D-FC2E-864D-9FEC-060656F7C6AB}" type="slidenum">
              <a:rPr lang="en-US" altLang="de-DE" sz="1200" smtClean="0">
                <a:solidFill>
                  <a:schemeClr val="tx1"/>
                </a:solidFill>
                <a:cs typeface="Arial" panose="020B0604020202020204" pitchFamily="34" charset="0"/>
              </a:rPr>
              <a:pPr eaLnBrk="1" hangingPunct="1">
                <a:defRPr/>
              </a:pPr>
              <a:t>‹Nr.›</a:t>
            </a:fld>
            <a:r>
              <a:rPr lang="en-US" altLang="de-DE" sz="1200">
                <a:solidFill>
                  <a:schemeClr val="tx1"/>
                </a:solidFill>
                <a:cs typeface="Arial" panose="020B0604020202020204" pitchFamily="34" charset="0"/>
              </a:rPr>
              <a:t> 	 				Federation of Reinforced Plastics</a:t>
            </a:r>
            <a:endParaRPr lang="de-DE" altLang="de-DE" sz="1200">
              <a:solidFill>
                <a:srgbClr val="0093DD"/>
              </a:solidFill>
              <a:cs typeface="Arial" panose="020B0604020202020204" pitchFamily="34" charset="0"/>
            </a:endParaRPr>
          </a:p>
        </p:txBody>
      </p:sp>
      <p:pic>
        <p:nvPicPr>
          <p:cNvPr id="1029" name="Picture 7" descr="AVK-Logo A6 color">
            <a:extLst>
              <a:ext uri="{FF2B5EF4-FFF2-40B4-BE49-F238E27FC236}">
                <a16:creationId xmlns:a16="http://schemas.microsoft.com/office/drawing/2014/main" id="{6FD59BBD-D0B7-A83B-CB84-7EA50627D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888" y="6461125"/>
            <a:ext cx="84296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Line 9">
            <a:extLst>
              <a:ext uri="{FF2B5EF4-FFF2-40B4-BE49-F238E27FC236}">
                <a16:creationId xmlns:a16="http://schemas.microsoft.com/office/drawing/2014/main" id="{343F43E1-13D6-B0EF-EA89-C2C98D25AFF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00113" y="912813"/>
            <a:ext cx="10391775" cy="0"/>
          </a:xfrm>
          <a:prstGeom prst="line">
            <a:avLst/>
          </a:prstGeom>
          <a:noFill/>
          <a:ln w="12700">
            <a:solidFill>
              <a:srgbClr val="0093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0" tIns="46800" rIns="90000" bIns="46800">
            <a:spAutoFit/>
          </a:bodyPr>
          <a:lstStyle/>
          <a:p>
            <a:endParaRPr lang="de-D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p:txStyles>
    <p:titleStyle>
      <a:lvl1pPr marL="441325" indent="-441325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 3" pitchFamily="2" charset="2"/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marL="441325" indent="-441325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 3" pitchFamily="2" charset="2"/>
        <a:defRPr sz="2800" b="1">
          <a:solidFill>
            <a:schemeClr val="bg1"/>
          </a:solidFill>
          <a:latin typeface="Arial" charset="0"/>
        </a:defRPr>
      </a:lvl2pPr>
      <a:lvl3pPr marL="441325" indent="-441325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 3" pitchFamily="2" charset="2"/>
        <a:defRPr sz="2800" b="1">
          <a:solidFill>
            <a:schemeClr val="bg1"/>
          </a:solidFill>
          <a:latin typeface="Arial" charset="0"/>
        </a:defRPr>
      </a:lvl3pPr>
      <a:lvl4pPr marL="441325" indent="-441325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 3" pitchFamily="2" charset="2"/>
        <a:defRPr sz="2800" b="1">
          <a:solidFill>
            <a:schemeClr val="bg1"/>
          </a:solidFill>
          <a:latin typeface="Arial" charset="0"/>
        </a:defRPr>
      </a:lvl4pPr>
      <a:lvl5pPr marL="441325" indent="-441325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 3" pitchFamily="2" charset="2"/>
        <a:defRPr sz="2800" b="1">
          <a:solidFill>
            <a:schemeClr val="bg1"/>
          </a:solidFill>
          <a:latin typeface="Arial" charset="0"/>
        </a:defRPr>
      </a:lvl5pPr>
      <a:lvl6pPr marL="898525" indent="-441325" algn="l" rtl="0" fontAlgn="base">
        <a:spcBef>
          <a:spcPct val="20000"/>
        </a:spcBef>
        <a:spcAft>
          <a:spcPct val="0"/>
        </a:spcAft>
        <a:buClr>
          <a:srgbClr val="FF6600"/>
        </a:buClr>
        <a:buFont typeface="Wingdings 3" pitchFamily="18" charset="2"/>
        <a:defRPr sz="2800" b="1">
          <a:solidFill>
            <a:schemeClr val="bg1"/>
          </a:solidFill>
          <a:latin typeface="Arial" charset="0"/>
        </a:defRPr>
      </a:lvl6pPr>
      <a:lvl7pPr marL="1355725" indent="-441325" algn="l" rtl="0" fontAlgn="base">
        <a:spcBef>
          <a:spcPct val="20000"/>
        </a:spcBef>
        <a:spcAft>
          <a:spcPct val="0"/>
        </a:spcAft>
        <a:buClr>
          <a:srgbClr val="FF6600"/>
        </a:buClr>
        <a:buFont typeface="Wingdings 3" pitchFamily="18" charset="2"/>
        <a:defRPr sz="2800" b="1">
          <a:solidFill>
            <a:schemeClr val="bg1"/>
          </a:solidFill>
          <a:latin typeface="Arial" charset="0"/>
        </a:defRPr>
      </a:lvl7pPr>
      <a:lvl8pPr marL="1812925" indent="-441325" algn="l" rtl="0" fontAlgn="base">
        <a:spcBef>
          <a:spcPct val="20000"/>
        </a:spcBef>
        <a:spcAft>
          <a:spcPct val="0"/>
        </a:spcAft>
        <a:buClr>
          <a:srgbClr val="FF6600"/>
        </a:buClr>
        <a:buFont typeface="Wingdings 3" pitchFamily="18" charset="2"/>
        <a:defRPr sz="2800" b="1">
          <a:solidFill>
            <a:schemeClr val="bg1"/>
          </a:solidFill>
          <a:latin typeface="Arial" charset="0"/>
        </a:defRPr>
      </a:lvl8pPr>
      <a:lvl9pPr marL="2270125" indent="-441325" algn="l" rtl="0" fontAlgn="base">
        <a:spcBef>
          <a:spcPct val="20000"/>
        </a:spcBef>
        <a:spcAft>
          <a:spcPct val="0"/>
        </a:spcAft>
        <a:buClr>
          <a:srgbClr val="FF6600"/>
        </a:buClr>
        <a:buFont typeface="Wingdings 3" pitchFamily="18" charset="2"/>
        <a:defRPr sz="2800" b="1">
          <a:solidFill>
            <a:schemeClr val="bg1"/>
          </a:solidFill>
          <a:latin typeface="Arial" charset="0"/>
        </a:defRPr>
      </a:lvl9pPr>
    </p:titleStyle>
    <p:bodyStyle>
      <a:lvl1pPr marL="530225" indent="-530225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 3" pitchFamily="2" charset="2"/>
        <a:buChar char="u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1254125" indent="-544513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anose="020B0604020202020204" pitchFamily="34" charset="0"/>
        <a:buChar char="▬"/>
        <a:defRPr sz="2400">
          <a:solidFill>
            <a:srgbClr val="000000"/>
          </a:solidFill>
          <a:latin typeface="+mn-lt"/>
        </a:defRPr>
      </a:lvl2pPr>
      <a:lvl3pPr marL="1749425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 2" pitchFamily="2" charset="2"/>
        <a:buChar char="®"/>
        <a:defRPr sz="2400">
          <a:solidFill>
            <a:srgbClr val="000000"/>
          </a:solidFill>
          <a:latin typeface="+mn-lt"/>
        </a:defRPr>
      </a:lvl3pPr>
      <a:lvl4pPr marL="2157413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–"/>
        <a:defRPr sz="2000">
          <a:solidFill>
            <a:srgbClr val="000000"/>
          </a:solidFill>
          <a:latin typeface="+mn-lt"/>
        </a:defRPr>
      </a:lvl4pPr>
      <a:lvl5pPr marL="25654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»"/>
        <a:defRPr sz="2000">
          <a:solidFill>
            <a:srgbClr val="000000"/>
          </a:solidFill>
          <a:latin typeface="+mn-lt"/>
        </a:defRPr>
      </a:lvl5pPr>
      <a:lvl6pPr marL="30226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Char char="»"/>
        <a:defRPr sz="2000">
          <a:solidFill>
            <a:srgbClr val="000000"/>
          </a:solidFill>
          <a:latin typeface="+mn-lt"/>
        </a:defRPr>
      </a:lvl6pPr>
      <a:lvl7pPr marL="34798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Char char="»"/>
        <a:defRPr sz="2000">
          <a:solidFill>
            <a:srgbClr val="000000"/>
          </a:solidFill>
          <a:latin typeface="+mn-lt"/>
        </a:defRPr>
      </a:lvl7pPr>
      <a:lvl8pPr marL="3937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Char char="»"/>
        <a:defRPr sz="2000">
          <a:solidFill>
            <a:srgbClr val="000000"/>
          </a:solidFill>
          <a:latin typeface="+mn-lt"/>
        </a:defRPr>
      </a:lvl8pPr>
      <a:lvl9pPr marL="4394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avk-tv.de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1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7.jpe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>
            <a:extLst>
              <a:ext uri="{FF2B5EF4-FFF2-40B4-BE49-F238E27FC236}">
                <a16:creationId xmlns:a16="http://schemas.microsoft.com/office/drawing/2014/main" id="{0497CE5B-FD92-9423-4429-94B3B245BDB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50863" y="2579688"/>
            <a:ext cx="10847387" cy="1470025"/>
          </a:xfrm>
        </p:spPr>
        <p:txBody>
          <a:bodyPr lIns="36000" rIns="36000" anchor="t"/>
          <a:lstStyle/>
          <a:p>
            <a:pPr marL="0" indent="0" algn="ctr" eaLnBrk="1" hangingPunct="1">
              <a:lnSpc>
                <a:spcPct val="150000"/>
              </a:lnSpc>
              <a:spcAft>
                <a:spcPts val="1200"/>
              </a:spcAft>
            </a:pPr>
            <a:r>
              <a:rPr lang="de-DE" altLang="de-DE" sz="4800">
                <a:solidFill>
                  <a:srgbClr val="0093DD"/>
                </a:solidFill>
              </a:rPr>
              <a:t>Vorstellung der AVK</a:t>
            </a:r>
            <a:br>
              <a:rPr lang="de-DE" altLang="de-DE">
                <a:solidFill>
                  <a:srgbClr val="717171"/>
                </a:solidFill>
              </a:rPr>
            </a:br>
            <a:r>
              <a:rPr lang="de-DE" altLang="de-DE">
                <a:solidFill>
                  <a:srgbClr val="A6A6A6"/>
                </a:solidFill>
              </a:rPr>
              <a:t>- Ihr Composites-Netzwerk: mit Tradition für die Zukunft - </a:t>
            </a:r>
            <a:endParaRPr lang="de-DE" altLang="de-DE" sz="3200"/>
          </a:p>
        </p:txBody>
      </p:sp>
      <p:sp>
        <p:nvSpPr>
          <p:cNvPr id="4098" name="Rectangle 4">
            <a:extLst>
              <a:ext uri="{FF2B5EF4-FFF2-40B4-BE49-F238E27FC236}">
                <a16:creationId xmlns:a16="http://schemas.microsoft.com/office/drawing/2014/main" id="{E2618ED7-27CC-2BEA-BA6F-706C4D0FA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3" y="771525"/>
            <a:ext cx="10847387" cy="3730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 3" pitchFamily="2" charset="2"/>
              <a:buChar char="u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Font typeface="Arial" panose="020B0604020202020204" pitchFamily="34" charset="0"/>
              <a:buChar char="▬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 2" pitchFamily="2" charset="2"/>
              <a:buChar char="®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/>
          </a:p>
        </p:txBody>
      </p:sp>
      <p:pic>
        <p:nvPicPr>
          <p:cNvPr id="4099" name="Picture 5" descr="AVK_Logo_Text_RGBt">
            <a:extLst>
              <a:ext uri="{FF2B5EF4-FFF2-40B4-BE49-F238E27FC236}">
                <a16:creationId xmlns:a16="http://schemas.microsoft.com/office/drawing/2014/main" id="{7C448397-750A-3765-AE61-E825737C6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3" y="735013"/>
            <a:ext cx="17176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3">
            <a:extLst>
              <a:ext uri="{FF2B5EF4-FFF2-40B4-BE49-F238E27FC236}">
                <a16:creationId xmlns:a16="http://schemas.microsoft.com/office/drawing/2014/main" id="{980706C9-30AD-E9E4-1104-A477B439045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5219700"/>
            <a:ext cx="9144000" cy="530225"/>
          </a:xfrm>
        </p:spPr>
        <p:txBody>
          <a:bodyPr lIns="36000" rIns="36000"/>
          <a:lstStyle/>
          <a:p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12. „Jour Fixe“ des Clusters CU West des Composites United e. V. </a:t>
            </a:r>
          </a:p>
          <a:p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„Werkstoffauswahl mithilfe von Kennwerten “</a:t>
            </a:r>
          </a:p>
          <a:p>
            <a:r>
              <a:rPr lang="de-DE" sz="1800" dirty="0">
                <a:latin typeface="Arial" panose="020B0604020202020204" pitchFamily="34" charset="0"/>
              </a:rPr>
              <a:t>17. Oktober 2022</a:t>
            </a:r>
            <a:r>
              <a:rPr lang="de-DE" sz="1100" dirty="0">
                <a:effectLst/>
              </a:rPr>
              <a:t> </a:t>
            </a:r>
            <a:endParaRPr lang="de-DE" altLang="de-DE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>
            <a:extLst>
              <a:ext uri="{FF2B5EF4-FFF2-40B4-BE49-F238E27FC236}">
                <a16:creationId xmlns:a16="http://schemas.microsoft.com/office/drawing/2014/main" id="{C12759A2-3C0E-C854-F826-BBBC524B3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43907"/>
            <a:ext cx="10793413" cy="5436939"/>
          </a:xfrm>
          <a:prstGeom prst="rect">
            <a:avLst/>
          </a:prstGeom>
          <a:noFill/>
          <a:ln>
            <a:noFill/>
          </a:ln>
        </p:spPr>
        <p:txBody>
          <a:bodyPr lIns="360000" tIns="46800" rIns="90000" bIns="46800">
            <a:spAutoFit/>
          </a:bodyPr>
          <a:lstStyle>
            <a:lvl1pPr marL="342900" indent="-342900">
              <a:spcBef>
                <a:spcPct val="20000"/>
              </a:spcBef>
              <a:buClr>
                <a:srgbClr val="FF6600"/>
              </a:buClr>
              <a:buFont typeface="Wingdings 3" panose="05040102010807070707" pitchFamily="18" charset="2"/>
              <a:buChar char="u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Font typeface="Arial" panose="020B0604020202020204" pitchFamily="34" charset="0"/>
              <a:buChar char="▬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 2" panose="05020102010507070707" pitchFamily="18" charset="2"/>
              <a:buChar char="®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Composites Recycling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GB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EATC – European Alliance for Thermoplastic Composites</a:t>
            </a:r>
            <a:endParaRPr lang="de-DE" sz="1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GB" sz="13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Endlosfaserverstärkte</a:t>
            </a:r>
            <a:r>
              <a:rPr lang="en-GB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Thermoplaste</a:t>
            </a:r>
            <a:endParaRPr lang="en-GB" sz="1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GB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EPTA – European Pultrusion Technology Association</a:t>
            </a:r>
            <a:endParaRPr lang="de-DE" sz="1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GB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Euro-RTM-Group</a:t>
            </a:r>
            <a:endParaRPr lang="de-DE" sz="1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Faser- und </a:t>
            </a:r>
            <a:r>
              <a:rPr lang="de-DE" sz="13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Halbzeuganalytik</a:t>
            </a:r>
            <a:endParaRPr lang="de-DE" sz="1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Fügen von Composites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GFK im Rohr-/Tank- und Anlagenbau</a:t>
            </a:r>
            <a:endParaRPr lang="de-DE" sz="1300" b="0" i="0" dirty="0">
              <a:effectLst/>
              <a:latin typeface="+mj-lt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GFK-Schwimmbecken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Halbzeugcharakterisierung</a:t>
            </a: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für </a:t>
            </a:r>
            <a:r>
              <a:rPr lang="de-DE" sz="13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Flüssigimprägnierverfahren</a:t>
            </a:r>
            <a:endParaRPr lang="de-DE" sz="1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Nachhaltigkeit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Naturfaserverstärkte Kunststoffe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Offene Verfahren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SMC/BMC </a:t>
            </a:r>
            <a:endParaRPr lang="de-DE" sz="13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Statik – Erdbebenbemessung und </a:t>
            </a:r>
            <a:r>
              <a:rPr lang="de-DE" sz="13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Stutzenlasten</a:t>
            </a:r>
            <a:endParaRPr lang="de-DE" sz="1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Thermoplastische Composites Rohre und Profile</a:t>
            </a:r>
          </a:p>
          <a:p>
            <a:pPr lvl="0">
              <a:lnSpc>
                <a:spcPct val="107000"/>
              </a:lnSpc>
              <a:buFont typeface="Wingdings" pitchFamily="2" charset="2"/>
              <a:buChar char="Ø"/>
            </a:pPr>
            <a:r>
              <a:rPr lang="de-DE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regelmäßiger Sitzungs-Tagesordnungspunkt: </a:t>
            </a:r>
            <a:r>
              <a:rPr lang="de-DE" b="1" i="0" u="none" strike="noStrike" dirty="0">
                <a:solidFill>
                  <a:srgbClr val="000000"/>
                </a:solidFill>
                <a:effectLst/>
                <a:latin typeface="+mj-lt"/>
              </a:rPr>
              <a:t>Quality / Standards / </a:t>
            </a:r>
            <a:r>
              <a:rPr lang="de-DE" b="1" i="0" u="none" strike="noStrike" dirty="0" err="1">
                <a:solidFill>
                  <a:srgbClr val="000000"/>
                </a:solidFill>
                <a:effectLst/>
                <a:latin typeface="+mj-lt"/>
              </a:rPr>
              <a:t>Tolerance</a:t>
            </a:r>
            <a:r>
              <a:rPr lang="de-DE" b="1" i="0" u="none" strike="noStrike" dirty="0">
                <a:solidFill>
                  <a:srgbClr val="000000"/>
                </a:solidFill>
                <a:effectLst/>
                <a:latin typeface="+mj-lt"/>
              </a:rPr>
              <a:t>/ Test </a:t>
            </a:r>
            <a:r>
              <a:rPr lang="de-DE" b="1" i="0" u="none" strike="noStrike" dirty="0" err="1">
                <a:solidFill>
                  <a:srgbClr val="000000"/>
                </a:solidFill>
                <a:effectLst/>
                <a:latin typeface="+mj-lt"/>
              </a:rPr>
              <a:t>methods</a:t>
            </a:r>
            <a:r>
              <a:rPr lang="de-DE" b="1" i="0" u="none" strike="noStrike" dirty="0">
                <a:solidFill>
                  <a:srgbClr val="000000"/>
                </a:solidFill>
                <a:effectLst/>
                <a:latin typeface="+mj-lt"/>
              </a:rPr>
              <a:t>   </a:t>
            </a:r>
            <a:endParaRPr lang="de-DE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……..</a:t>
            </a:r>
            <a:endParaRPr lang="de-DE" altLang="de-DE" sz="2000" b="1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51849DE-73B8-CC3D-2ABC-95127F3F84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lIns="36000"/>
          <a:lstStyle/>
          <a:p>
            <a:pPr marL="0" indent="0" algn="ctr" eaLnBrk="1" hangingPunct="1"/>
            <a:r>
              <a:rPr lang="de-DE" altLang="de-DE" dirty="0"/>
              <a:t>Werkstoffauswahl mithilfe </a:t>
            </a:r>
            <a:r>
              <a:rPr lang="de-DE" altLang="de-DE"/>
              <a:t>von Kennwerten</a:t>
            </a:r>
            <a:endParaRPr lang="de-DE" altLang="de-DE" sz="2400" dirty="0"/>
          </a:p>
        </p:txBody>
      </p:sp>
    </p:spTree>
    <p:extLst>
      <p:ext uri="{BB962C8B-B14F-4D97-AF65-F5344CB8AC3E}">
        <p14:creationId xmlns:p14="http://schemas.microsoft.com/office/powerpoint/2010/main" val="161758623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7421A78-8CF5-C42E-4027-2BB33CF163C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1570038"/>
            <a:ext cx="9144000" cy="1470025"/>
          </a:xfrm>
        </p:spPr>
        <p:txBody>
          <a:bodyPr lIns="36000" rIns="36000" anchor="t"/>
          <a:lstStyle/>
          <a:p>
            <a:pPr marL="0" indent="0" algn="ctr" eaLnBrk="1" hangingPunct="1">
              <a:lnSpc>
                <a:spcPct val="150000"/>
              </a:lnSpc>
              <a:spcAft>
                <a:spcPts val="1200"/>
              </a:spcAft>
            </a:pPr>
            <a:r>
              <a:rPr lang="de-DE" altLang="de-DE" sz="3600" dirty="0">
                <a:solidFill>
                  <a:srgbClr val="0093DD"/>
                </a:solidFill>
              </a:rPr>
              <a:t>Ich wünsche Ihnen viel Erfolg!</a:t>
            </a:r>
            <a:br>
              <a:rPr lang="de-DE" altLang="de-DE" sz="3600" dirty="0">
                <a:solidFill>
                  <a:srgbClr val="0093DD"/>
                </a:solidFill>
              </a:rPr>
            </a:br>
            <a:r>
              <a:rPr lang="de-DE" altLang="de-DE" dirty="0">
                <a:solidFill>
                  <a:srgbClr val="A6A6A6"/>
                </a:solidFill>
              </a:rPr>
              <a:t>- bleiben wir in Kontakt - 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39E5B7C-026D-9388-973A-740F4D91716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39800" y="3489325"/>
            <a:ext cx="10975975" cy="1798638"/>
          </a:xfrm>
        </p:spPr>
        <p:txBody>
          <a:bodyPr lIns="36000" rIns="36000"/>
          <a:lstStyle/>
          <a:p>
            <a:pPr algn="l">
              <a:defRPr/>
            </a:pPr>
            <a:r>
              <a:rPr lang="de-DE" altLang="de-DE" sz="1400" dirty="0"/>
              <a:t> </a:t>
            </a:r>
          </a:p>
          <a:p>
            <a:pPr algn="l">
              <a:lnSpc>
                <a:spcPct val="150000"/>
              </a:lnSpc>
              <a:defRPr/>
            </a:pPr>
            <a:r>
              <a:rPr lang="de-DE" altLang="de-DE" sz="1400" dirty="0">
                <a:solidFill>
                  <a:schemeClr val="accent4">
                    <a:lumMod val="10000"/>
                  </a:schemeClr>
                </a:solidFill>
              </a:rPr>
              <a:t>Dr. Elmar Witten</a:t>
            </a:r>
            <a:r>
              <a:rPr lang="de-DE" altLang="de-DE" sz="1400" dirty="0">
                <a:solidFill>
                  <a:srgbClr val="C00000"/>
                </a:solidFill>
              </a:rPr>
              <a:t>	         </a:t>
            </a:r>
            <a:r>
              <a:rPr lang="de-DE" altLang="de-DE" sz="1400" u="sng" dirty="0" err="1">
                <a:solidFill>
                  <a:srgbClr val="C00000"/>
                </a:solidFill>
              </a:rPr>
              <a:t>elmar.witten@avk-tv.de</a:t>
            </a:r>
            <a:endParaRPr lang="de-DE" altLang="de-DE" sz="1400" u="sng" dirty="0">
              <a:solidFill>
                <a:srgbClr val="C00000"/>
              </a:solidFill>
            </a:endParaRPr>
          </a:p>
          <a:p>
            <a:pPr algn="l">
              <a:defRPr/>
            </a:pPr>
            <a:endParaRPr lang="de-DE" altLang="de-DE" sz="1400" dirty="0">
              <a:solidFill>
                <a:schemeClr val="bg1"/>
              </a:solidFill>
            </a:endParaRPr>
          </a:p>
          <a:p>
            <a:pPr algn="l">
              <a:defRPr/>
            </a:pPr>
            <a:endParaRPr lang="de-DE" altLang="de-DE" sz="1400" dirty="0">
              <a:solidFill>
                <a:srgbClr val="C00000"/>
              </a:solidFill>
            </a:endParaRPr>
          </a:p>
          <a:p>
            <a:pPr algn="l">
              <a:defRPr/>
            </a:pPr>
            <a:endParaRPr lang="de-DE" altLang="de-DE" sz="1100" dirty="0"/>
          </a:p>
        </p:txBody>
      </p:sp>
      <p:sp>
        <p:nvSpPr>
          <p:cNvPr id="9" name="Textfeld 1">
            <a:extLst>
              <a:ext uri="{FF2B5EF4-FFF2-40B4-BE49-F238E27FC236}">
                <a16:creationId xmlns:a16="http://schemas.microsoft.com/office/drawing/2014/main" id="{3993919C-546A-5236-846C-A8D0048FC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063" y="4572000"/>
            <a:ext cx="329609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100" dirty="0"/>
              <a:t>AVK – Industrievereinigung Verstärkte Kunststoffe</a:t>
            </a:r>
          </a:p>
          <a:p>
            <a:r>
              <a:rPr lang="de-DE" altLang="de-DE" sz="1100" dirty="0"/>
              <a:t>Am Hauptbahnhof 10</a:t>
            </a:r>
          </a:p>
          <a:p>
            <a:r>
              <a:rPr lang="de-DE" altLang="de-DE" sz="1100" dirty="0"/>
              <a:t>60329 Frankfurt am Main/ Germany </a:t>
            </a:r>
          </a:p>
          <a:p>
            <a:r>
              <a:rPr lang="de-DE" altLang="de-DE" sz="1100" dirty="0"/>
              <a:t>Tel: +49 (0)69 271077-0</a:t>
            </a:r>
          </a:p>
          <a:p>
            <a:endParaRPr lang="de-DE" altLang="de-DE" sz="1100" dirty="0"/>
          </a:p>
          <a:p>
            <a:r>
              <a:rPr lang="de-DE" altLang="de-DE" sz="1600" dirty="0">
                <a:solidFill>
                  <a:srgbClr val="0070C0"/>
                </a:solidFill>
                <a:hlinkClick r:id="rId2"/>
              </a:rPr>
              <a:t>www.avk-tv.de</a:t>
            </a:r>
            <a:r>
              <a:rPr lang="de-DE" altLang="de-DE" sz="1600" dirty="0">
                <a:solidFill>
                  <a:srgbClr val="0070C0"/>
                </a:solidFill>
              </a:rPr>
              <a:t> </a:t>
            </a:r>
          </a:p>
          <a:p>
            <a:endParaRPr lang="de-DE" altLang="de-DE" sz="1100" dirty="0"/>
          </a:p>
          <a:p>
            <a:endParaRPr lang="en-GB" altLang="de-DE" dirty="0"/>
          </a:p>
        </p:txBody>
      </p:sp>
      <p:pic>
        <p:nvPicPr>
          <p:cNvPr id="2" name="Grafik 1" descr="Ein Bild, das Person, Mann, Anzug, stehend enthält.&#10;&#10;Automatisch generierte Beschreibung">
            <a:extLst>
              <a:ext uri="{FF2B5EF4-FFF2-40B4-BE49-F238E27FC236}">
                <a16:creationId xmlns:a16="http://schemas.microsoft.com/office/drawing/2014/main" id="{5B5155FD-033F-D485-AF8B-E12F845206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4406900"/>
            <a:ext cx="2036780" cy="13568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823C30C5-8A04-B77D-021B-2CBE0296AD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lIns="36000"/>
          <a:lstStyle/>
          <a:p>
            <a:pPr marL="0" indent="0" algn="ctr" eaLnBrk="1" hangingPunct="1"/>
            <a:r>
              <a:rPr lang="de-DE" altLang="de-DE"/>
              <a:t>AVK – Das Netzwerk</a:t>
            </a:r>
            <a:endParaRPr lang="de-DE" altLang="de-DE" sz="240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EC116975-7B5D-F649-5ECE-1B955B5338EB}"/>
              </a:ext>
            </a:extLst>
          </p:cNvPr>
          <p:cNvGraphicFramePr/>
          <p:nvPr/>
        </p:nvGraphicFramePr>
        <p:xfrm>
          <a:off x="3025775" y="1628776"/>
          <a:ext cx="6096000" cy="4252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7" name="Picture 2">
            <a:extLst>
              <a:ext uri="{FF2B5EF4-FFF2-40B4-BE49-F238E27FC236}">
                <a16:creationId xmlns:a16="http://schemas.microsoft.com/office/drawing/2014/main" id="{362AC3DF-D537-A160-C08E-2C9FD5D42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927893"/>
            <a:ext cx="90646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>
            <a:extLst>
              <a:ext uri="{FF2B5EF4-FFF2-40B4-BE49-F238E27FC236}">
                <a16:creationId xmlns:a16="http://schemas.microsoft.com/office/drawing/2014/main" id="{B3DC83FA-E9D6-C68B-2C50-F2DD5884A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069" y="5698117"/>
            <a:ext cx="13398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>
            <a:extLst>
              <a:ext uri="{FF2B5EF4-FFF2-40B4-BE49-F238E27FC236}">
                <a16:creationId xmlns:a16="http://schemas.microsoft.com/office/drawing/2014/main" id="{6ED3CAB4-3C36-EB94-949B-FC4FDC78E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634" y="3338221"/>
            <a:ext cx="941387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6">
            <a:extLst>
              <a:ext uri="{FF2B5EF4-FFF2-40B4-BE49-F238E27FC236}">
                <a16:creationId xmlns:a16="http://schemas.microsoft.com/office/drawing/2014/main" id="{B86E1A5E-6573-EA07-3344-A9B22AD4F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1" y="961232"/>
            <a:ext cx="10477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Bildergebnis für logo pro k kunststoff">
            <a:extLst>
              <a:ext uri="{FF2B5EF4-FFF2-40B4-BE49-F238E27FC236}">
                <a16:creationId xmlns:a16="http://schemas.microsoft.com/office/drawing/2014/main" id="{88C077B0-9372-F32A-F782-3FD05D913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327" y="942474"/>
            <a:ext cx="817563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AutoShape 14" descr="Bildergebnis für logo DIN">
            <a:extLst>
              <a:ext uri="{FF2B5EF4-FFF2-40B4-BE49-F238E27FC236}">
                <a16:creationId xmlns:a16="http://schemas.microsoft.com/office/drawing/2014/main" id="{2695F06C-E845-CC5A-9573-679E43167E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478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6600"/>
              </a:buClr>
              <a:buFont typeface="Wingdings 3" pitchFamily="2" charset="2"/>
              <a:buChar char="u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Font typeface="Arial" panose="020B0604020202020204" pitchFamily="34" charset="0"/>
              <a:buChar char="▬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 2" pitchFamily="2" charset="2"/>
              <a:buChar char="®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/>
          </a:p>
        </p:txBody>
      </p:sp>
      <p:sp>
        <p:nvSpPr>
          <p:cNvPr id="6156" name="AutoShape 16" descr="Bildergebnis für logo DIN">
            <a:extLst>
              <a:ext uri="{FF2B5EF4-FFF2-40B4-BE49-F238E27FC236}">
                <a16:creationId xmlns:a16="http://schemas.microsoft.com/office/drawing/2014/main" id="{ECD94A46-D6D9-3253-F192-C94EFCC6E4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002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6600"/>
              </a:buClr>
              <a:buFont typeface="Wingdings 3" pitchFamily="2" charset="2"/>
              <a:buChar char="u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Font typeface="Arial" panose="020B0604020202020204" pitchFamily="34" charset="0"/>
              <a:buChar char="▬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 2" pitchFamily="2" charset="2"/>
              <a:buChar char="®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/>
          </a:p>
        </p:txBody>
      </p:sp>
      <p:sp>
        <p:nvSpPr>
          <p:cNvPr id="6157" name="AutoShape 18" descr="Bildergebnis für logo DIN">
            <a:extLst>
              <a:ext uri="{FF2B5EF4-FFF2-40B4-BE49-F238E27FC236}">
                <a16:creationId xmlns:a16="http://schemas.microsoft.com/office/drawing/2014/main" id="{08D592A7-3034-410A-AAB3-C4E560D65E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526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6600"/>
              </a:buClr>
              <a:buFont typeface="Wingdings 3" pitchFamily="2" charset="2"/>
              <a:buChar char="u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Font typeface="Arial" panose="020B0604020202020204" pitchFamily="34" charset="0"/>
              <a:buChar char="▬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 2" pitchFamily="2" charset="2"/>
              <a:buChar char="®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/>
          </a:p>
        </p:txBody>
      </p:sp>
      <p:sp>
        <p:nvSpPr>
          <p:cNvPr id="6158" name="AutoShape 20" descr="Bildergebnis für logo DIN">
            <a:extLst>
              <a:ext uri="{FF2B5EF4-FFF2-40B4-BE49-F238E27FC236}">
                <a16:creationId xmlns:a16="http://schemas.microsoft.com/office/drawing/2014/main" id="{4CFD6DA7-3119-ABF9-819B-711A2A9B93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050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6600"/>
              </a:buClr>
              <a:buFont typeface="Wingdings 3" pitchFamily="2" charset="2"/>
              <a:buChar char="u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Font typeface="Arial" panose="020B0604020202020204" pitchFamily="34" charset="0"/>
              <a:buChar char="▬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 2" pitchFamily="2" charset="2"/>
              <a:buChar char="®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/>
          </a:p>
        </p:txBody>
      </p:sp>
      <p:pic>
        <p:nvPicPr>
          <p:cNvPr id="6159" name="Picture 22" descr="Bildergebnis für logo DIN">
            <a:extLst>
              <a:ext uri="{FF2B5EF4-FFF2-40B4-BE49-F238E27FC236}">
                <a16:creationId xmlns:a16="http://schemas.microsoft.com/office/drawing/2014/main" id="{833BCA6D-40FC-E14D-6CBE-35C37AB66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523" y="3864187"/>
            <a:ext cx="820738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5" descr="AVK_Logo_Text_RGBt">
            <a:extLst>
              <a:ext uri="{FF2B5EF4-FFF2-40B4-BE49-F238E27FC236}">
                <a16:creationId xmlns:a16="http://schemas.microsoft.com/office/drawing/2014/main" id="{EEB657F7-F2A6-86F6-4FB1-C293A4B1C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3611563"/>
            <a:ext cx="858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4">
            <a:extLst>
              <a:ext uri="{FF2B5EF4-FFF2-40B4-BE49-F238E27FC236}">
                <a16:creationId xmlns:a16="http://schemas.microsoft.com/office/drawing/2014/main" id="{01D14941-0215-E1D1-A85F-FDB7816AC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605" y="2563165"/>
            <a:ext cx="13255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22" descr="FSK â Fachverband Schaumkunststoffe und Polyurethane e.V. Logo">
            <a:extLst>
              <a:ext uri="{FF2B5EF4-FFF2-40B4-BE49-F238E27FC236}">
                <a16:creationId xmlns:a16="http://schemas.microsoft.com/office/drawing/2014/main" id="{07D642ED-BAFF-6358-7596-4388A0E02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101" y="987425"/>
            <a:ext cx="10604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22">
            <a:extLst>
              <a:ext uri="{FF2B5EF4-FFF2-40B4-BE49-F238E27FC236}">
                <a16:creationId xmlns:a16="http://schemas.microsoft.com/office/drawing/2014/main" id="{09FC701F-D4B7-BA95-3627-99675326D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34" y="3611226"/>
            <a:ext cx="9413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8" descr="Bundesministerium für Wirtschaft und Klimaschutz (Link zur Homepage)">
            <a:extLst>
              <a:ext uri="{FF2B5EF4-FFF2-40B4-BE49-F238E27FC236}">
                <a16:creationId xmlns:a16="http://schemas.microsoft.com/office/drawing/2014/main" id="{42F9365F-E569-6109-4001-346BC57E31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941386" cy="94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34" name="Picture 10" descr="Bundesministerium für Wirtschaft und Klimaschutz – Wikipedia">
            <a:extLst>
              <a:ext uri="{FF2B5EF4-FFF2-40B4-BE49-F238E27FC236}">
                <a16:creationId xmlns:a16="http://schemas.microsoft.com/office/drawing/2014/main" id="{685F122C-254F-FDB5-C94D-A40730C57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080" y="2779435"/>
            <a:ext cx="1650209" cy="102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illkommen | Composites United e.V.">
            <a:extLst>
              <a:ext uri="{FF2B5EF4-FFF2-40B4-BE49-F238E27FC236}">
                <a16:creationId xmlns:a16="http://schemas.microsoft.com/office/drawing/2014/main" id="{EDC4DDF5-E9E2-CC2D-440E-88DFB808E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3429000"/>
            <a:ext cx="941386" cy="74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>
            <a:extLst>
              <a:ext uri="{FF2B5EF4-FFF2-40B4-BE49-F238E27FC236}">
                <a16:creationId xmlns:a16="http://schemas.microsoft.com/office/drawing/2014/main" id="{C12759A2-3C0E-C854-F826-BBBC524B3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55007"/>
            <a:ext cx="10793413" cy="5814093"/>
          </a:xfrm>
          <a:prstGeom prst="rect">
            <a:avLst/>
          </a:prstGeom>
          <a:noFill/>
          <a:ln>
            <a:noFill/>
          </a:ln>
        </p:spPr>
        <p:txBody>
          <a:bodyPr lIns="360000" tIns="46800" rIns="90000" bIns="46800">
            <a:spAutoFit/>
          </a:bodyPr>
          <a:lstStyle>
            <a:lvl1pPr marL="342900" indent="-342900">
              <a:spcBef>
                <a:spcPct val="20000"/>
              </a:spcBef>
              <a:buClr>
                <a:srgbClr val="FF6600"/>
              </a:buClr>
              <a:buFont typeface="Wingdings 3" panose="05040102010807070707" pitchFamily="18" charset="2"/>
              <a:buChar char="u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Font typeface="Arial" panose="020B0604020202020204" pitchFamily="34" charset="0"/>
              <a:buChar char="▬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 2" panose="05020102010507070707" pitchFamily="18" charset="2"/>
              <a:buChar char="®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Composites Recycling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GB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EATC – European Alliance for Thermoplastic Composites</a:t>
            </a:r>
            <a:endParaRPr lang="de-DE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GB" sz="1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Endlosfaserverstärkte</a:t>
            </a:r>
            <a:r>
              <a:rPr lang="en-GB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Thermoplaste</a:t>
            </a:r>
            <a:endParaRPr lang="de-DE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GB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EPTA – European Pultrusion Technology Association</a:t>
            </a:r>
            <a:endParaRPr lang="de-DE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GB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Euro-RTM-Group</a:t>
            </a:r>
            <a:endParaRPr lang="de-DE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Faser- und </a:t>
            </a:r>
            <a:r>
              <a:rPr lang="de-DE" sz="1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Halbzeuganalytik</a:t>
            </a:r>
            <a:r>
              <a:rPr lang="de-DE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Fügen von Composites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GFK im Rohr-/Tank- und Anlagenbau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GFK-Schwimmbecken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Halbzeugcharakterisierung</a:t>
            </a:r>
            <a:r>
              <a:rPr lang="de-DE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für </a:t>
            </a:r>
            <a:r>
              <a:rPr lang="de-DE" sz="1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Flüssigimprägnierverfahren</a:t>
            </a:r>
            <a:endParaRPr lang="de-DE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Nachhaltigkeit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Naturfaserverstärkte Kunststoffe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Offene Verfahren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SMC/BMC 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Statik – Erdbebenbemessung und </a:t>
            </a:r>
            <a:r>
              <a:rPr lang="de-DE" sz="1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Stutzenlasten</a:t>
            </a:r>
            <a:endParaRPr lang="de-DE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Thermoplastische Composites Rohre und Profile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Umwelt und Arbeitssicherheit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Werkstoffeigenschaften und -anforderungen für die E-Mobilität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de-DE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Werkstoffprüfung und Thermische Analyse</a:t>
            </a:r>
          </a:p>
          <a:p>
            <a:pPr marL="0" indent="0" eaLnBrk="1" hangingPunct="1">
              <a:spcBef>
                <a:spcPct val="50000"/>
              </a:spcBef>
              <a:buClr>
                <a:srgbClr val="FF9900"/>
              </a:buClr>
              <a:buFont typeface="Wingdings 3" panose="05040102010807070707" pitchFamily="18" charset="2"/>
              <a:buNone/>
              <a:defRPr/>
            </a:pPr>
            <a:endParaRPr lang="de-DE" altLang="de-DE" sz="2000" b="1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51849DE-73B8-CC3D-2ABC-95127F3F84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lIns="36000"/>
          <a:lstStyle/>
          <a:p>
            <a:pPr marL="0" indent="0" algn="ctr" eaLnBrk="1" hangingPunct="1"/>
            <a:r>
              <a:rPr lang="de-DE" altLang="de-DE" dirty="0"/>
              <a:t>AVK – Die Arbeitskreise</a:t>
            </a:r>
            <a:endParaRPr lang="de-DE" altLang="de-DE" sz="2400" dirty="0"/>
          </a:p>
        </p:txBody>
      </p:sp>
    </p:spTree>
    <p:extLst>
      <p:ext uri="{BB962C8B-B14F-4D97-AF65-F5344CB8AC3E}">
        <p14:creationId xmlns:p14="http://schemas.microsoft.com/office/powerpoint/2010/main" val="195781916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>
            <a:extLst>
              <a:ext uri="{FF2B5EF4-FFF2-40B4-BE49-F238E27FC236}">
                <a16:creationId xmlns:a16="http://schemas.microsoft.com/office/drawing/2014/main" id="{C12759A2-3C0E-C854-F826-BBBC524B3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55007"/>
            <a:ext cx="10793413" cy="6129628"/>
          </a:xfrm>
          <a:prstGeom prst="rect">
            <a:avLst/>
          </a:prstGeom>
          <a:noFill/>
          <a:ln>
            <a:noFill/>
          </a:ln>
        </p:spPr>
        <p:txBody>
          <a:bodyPr lIns="360000" tIns="46800" rIns="90000" bIns="46800">
            <a:spAutoFit/>
          </a:bodyPr>
          <a:lstStyle>
            <a:lvl1pPr marL="342900" indent="-342900">
              <a:spcBef>
                <a:spcPct val="20000"/>
              </a:spcBef>
              <a:buClr>
                <a:srgbClr val="FF6600"/>
              </a:buClr>
              <a:buFont typeface="Wingdings 3" panose="05040102010807070707" pitchFamily="18" charset="2"/>
              <a:buChar char="u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Font typeface="Arial" panose="020B0604020202020204" pitchFamily="34" charset="0"/>
              <a:buChar char="▬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 2" panose="05020102010507070707" pitchFamily="18" charset="2"/>
              <a:buChar char="®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Composites Recycling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GB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EATC – European Alliance for Thermoplastic Composites</a:t>
            </a:r>
            <a:endParaRPr lang="de-DE" sz="1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GB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Endlosfaserverstärkte</a:t>
            </a: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Thermoplaste</a:t>
            </a:r>
            <a:endParaRPr lang="en-GB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itchFamily="2" charset="2"/>
              <a:buChar char="Ø"/>
            </a:pPr>
            <a:r>
              <a:rPr lang="en-GB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Standardisierung</a:t>
            </a: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(der </a:t>
            </a:r>
            <a:r>
              <a:rPr lang="en-GB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Testmethoden</a:t>
            </a: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de-DE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GB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EPTA</a:t>
            </a:r>
            <a:endParaRPr lang="de-DE" sz="1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GB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Euro-RTM-Group</a:t>
            </a:r>
            <a:endParaRPr lang="de-DE" sz="1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Faser- und </a:t>
            </a:r>
            <a:r>
              <a:rPr lang="de-DE" sz="13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Halbzeuganalytik</a:t>
            </a:r>
            <a:endParaRPr lang="de-DE" sz="1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Fügen von Composites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GFK im Rohr-/Tank- und Anlagenbau 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GFK-Schwimmbecken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Halbzeugcharakterisierung</a:t>
            </a: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für </a:t>
            </a:r>
            <a:r>
              <a:rPr lang="de-DE" sz="13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Flüssigimprägnierverfahren</a:t>
            </a:r>
            <a:endParaRPr lang="de-DE" sz="1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Nachhaltigkeit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Naturfaserverstärkte Kunststoffe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Offene Verfahren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SMC/BMC </a:t>
            </a:r>
            <a:endParaRPr lang="de-DE" sz="13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Statik 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Thermoplastische Composites Rohre und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Umwelt und Arbeitssicherheit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Werkstoffeigenschaften und -anforderungen für die E-Mobilität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Werkstoffprüfung und Thermische Analyse</a:t>
            </a:r>
          </a:p>
          <a:p>
            <a:pPr marL="0" indent="0" eaLnBrk="1" hangingPunct="1">
              <a:spcBef>
                <a:spcPct val="50000"/>
              </a:spcBef>
              <a:buClr>
                <a:srgbClr val="FF9900"/>
              </a:buClr>
              <a:buFont typeface="Wingdings 3" panose="05040102010807070707" pitchFamily="18" charset="2"/>
              <a:buNone/>
              <a:defRPr/>
            </a:pPr>
            <a:endParaRPr lang="de-DE" altLang="de-DE" sz="2000" b="1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51849DE-73B8-CC3D-2ABC-95127F3F84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lIns="36000"/>
          <a:lstStyle/>
          <a:p>
            <a:pPr marL="0" indent="0" algn="ctr" eaLnBrk="1" hangingPunct="1"/>
            <a:r>
              <a:rPr lang="de-DE" altLang="de-DE" dirty="0"/>
              <a:t>Werkstoffauswahl mithilfe von Kennwerten – Thema im Arbeitskreis</a:t>
            </a:r>
            <a:endParaRPr lang="de-DE" altLang="de-DE" sz="2400" dirty="0"/>
          </a:p>
        </p:txBody>
      </p:sp>
    </p:spTree>
    <p:extLst>
      <p:ext uri="{BB962C8B-B14F-4D97-AF65-F5344CB8AC3E}">
        <p14:creationId xmlns:p14="http://schemas.microsoft.com/office/powerpoint/2010/main" val="21999925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>
            <a:extLst>
              <a:ext uri="{FF2B5EF4-FFF2-40B4-BE49-F238E27FC236}">
                <a16:creationId xmlns:a16="http://schemas.microsoft.com/office/drawing/2014/main" id="{C12759A2-3C0E-C854-F826-BBBC524B3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55007"/>
            <a:ext cx="10793413" cy="5914121"/>
          </a:xfrm>
          <a:prstGeom prst="rect">
            <a:avLst/>
          </a:prstGeom>
          <a:noFill/>
          <a:ln>
            <a:noFill/>
          </a:ln>
        </p:spPr>
        <p:txBody>
          <a:bodyPr lIns="360000" tIns="46800" rIns="90000" bIns="46800">
            <a:spAutoFit/>
          </a:bodyPr>
          <a:lstStyle>
            <a:lvl1pPr marL="342900" indent="-342900">
              <a:spcBef>
                <a:spcPct val="20000"/>
              </a:spcBef>
              <a:buClr>
                <a:srgbClr val="FF6600"/>
              </a:buClr>
              <a:buFont typeface="Wingdings 3" panose="05040102010807070707" pitchFamily="18" charset="2"/>
              <a:buChar char="u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Font typeface="Arial" panose="020B0604020202020204" pitchFamily="34" charset="0"/>
              <a:buChar char="▬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 2" panose="05020102010507070707" pitchFamily="18" charset="2"/>
              <a:buChar char="®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Composites Recycling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GB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EATC – European Alliance for Thermoplastic Composites</a:t>
            </a:r>
            <a:endParaRPr lang="de-DE" sz="1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GB" sz="13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Endlosfaserverstärkte</a:t>
            </a:r>
            <a:r>
              <a:rPr lang="en-GB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Thermoplaste</a:t>
            </a:r>
            <a:endParaRPr lang="en-GB" sz="1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EPTA – European Pultrusion Technology Association</a:t>
            </a:r>
          </a:p>
          <a:p>
            <a:pPr lvl="0">
              <a:lnSpc>
                <a:spcPct val="107000"/>
              </a:lnSpc>
              <a:buFont typeface="Wingdings" pitchFamily="2" charset="2"/>
              <a:buChar char="Ø"/>
            </a:pP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Design of fibre-polymer composite structures (pr EN 19101 Eurocode 11)</a:t>
            </a:r>
            <a:r>
              <a:rPr lang="en-GB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de-DE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GB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Euro-RTM-Group</a:t>
            </a:r>
            <a:endParaRPr lang="de-DE" sz="1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Faser- und </a:t>
            </a:r>
            <a:r>
              <a:rPr lang="de-DE" sz="13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Halbzeuganalytik</a:t>
            </a:r>
            <a:endParaRPr lang="de-DE" sz="1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Fügen von Composites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GFK im Rohr-/Tank- und Anlagenbau 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GFK-Schwimmbecken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Halbzeugcharakterisierung</a:t>
            </a: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für </a:t>
            </a:r>
            <a:r>
              <a:rPr lang="de-DE" sz="13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Flüssigimprägnierverfahren</a:t>
            </a:r>
            <a:endParaRPr lang="de-DE" sz="1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Nachhaltigkeit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Naturfaserverstärkte Kunststoffe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Offene Verfahren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SMC/BMC </a:t>
            </a:r>
            <a:endParaRPr lang="de-DE" sz="13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Statik 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Thermoplastische Composites Rohre und Profile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…….</a:t>
            </a:r>
          </a:p>
          <a:p>
            <a:pPr marL="0" indent="0" eaLnBrk="1" hangingPunct="1">
              <a:spcBef>
                <a:spcPct val="50000"/>
              </a:spcBef>
              <a:buClr>
                <a:srgbClr val="FF9900"/>
              </a:buClr>
              <a:buFont typeface="Wingdings 3" panose="05040102010807070707" pitchFamily="18" charset="2"/>
              <a:buNone/>
              <a:defRPr/>
            </a:pPr>
            <a:endParaRPr lang="de-DE" altLang="de-DE" sz="2000" b="1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51849DE-73B8-CC3D-2ABC-95127F3F84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lIns="36000"/>
          <a:lstStyle/>
          <a:p>
            <a:pPr marL="0" indent="0" algn="ctr" eaLnBrk="1" hangingPunct="1"/>
            <a:r>
              <a:rPr lang="de-DE" altLang="de-DE" dirty="0"/>
              <a:t>Werkstoffauswahl mithilfe von Kennwerten</a:t>
            </a:r>
            <a:endParaRPr lang="de-DE" altLang="de-DE" sz="2400" dirty="0"/>
          </a:p>
        </p:txBody>
      </p:sp>
    </p:spTree>
    <p:extLst>
      <p:ext uri="{BB962C8B-B14F-4D97-AF65-F5344CB8AC3E}">
        <p14:creationId xmlns:p14="http://schemas.microsoft.com/office/powerpoint/2010/main" val="400326118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>
            <a:extLst>
              <a:ext uri="{FF2B5EF4-FFF2-40B4-BE49-F238E27FC236}">
                <a16:creationId xmlns:a16="http://schemas.microsoft.com/office/drawing/2014/main" id="{C12759A2-3C0E-C854-F826-BBBC524B3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55007"/>
            <a:ext cx="10793413" cy="6129628"/>
          </a:xfrm>
          <a:prstGeom prst="rect">
            <a:avLst/>
          </a:prstGeom>
          <a:noFill/>
          <a:ln>
            <a:noFill/>
          </a:ln>
        </p:spPr>
        <p:txBody>
          <a:bodyPr lIns="360000" tIns="46800" rIns="90000" bIns="46800">
            <a:spAutoFit/>
          </a:bodyPr>
          <a:lstStyle>
            <a:lvl1pPr marL="342900" indent="-342900">
              <a:spcBef>
                <a:spcPct val="20000"/>
              </a:spcBef>
              <a:buClr>
                <a:srgbClr val="FF6600"/>
              </a:buClr>
              <a:buFont typeface="Wingdings 3" panose="05040102010807070707" pitchFamily="18" charset="2"/>
              <a:buChar char="u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Font typeface="Arial" panose="020B0604020202020204" pitchFamily="34" charset="0"/>
              <a:buChar char="▬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 2" panose="05020102010507070707" pitchFamily="18" charset="2"/>
              <a:buChar char="®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Composites Recycling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GB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EATC – European Alliance for Thermoplastic Composites</a:t>
            </a:r>
            <a:endParaRPr lang="de-DE" sz="1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GB" sz="13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Endlosfaserverstärkte</a:t>
            </a:r>
            <a:r>
              <a:rPr lang="en-GB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Thermoplaste</a:t>
            </a:r>
            <a:endParaRPr lang="en-GB" sz="1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GB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EPTA – European Pultrusion Technology Association</a:t>
            </a:r>
            <a:endParaRPr lang="de-DE" sz="1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GB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Euro-RTM-Group</a:t>
            </a:r>
            <a:endParaRPr lang="de-DE" sz="1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Faser- und </a:t>
            </a:r>
            <a:r>
              <a:rPr lang="de-DE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Halbzeuganalytik</a:t>
            </a:r>
            <a:endParaRPr lang="de-DE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itchFamily="2" charset="2"/>
              <a:buChar char="Ø"/>
            </a:pPr>
            <a:r>
              <a:rPr lang="de-DE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Materialkennwerte, Fasercharakterisierun</a:t>
            </a:r>
            <a:r>
              <a:rPr lang="de-DE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g, …..</a:t>
            </a:r>
            <a:r>
              <a:rPr lang="de-DE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Fügen von Composites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GFK im Rohr-/Tank- und Anlagenbau 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GFK-Schwimmbecken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Halbzeugcharakterisierung</a:t>
            </a: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für </a:t>
            </a:r>
            <a:r>
              <a:rPr lang="de-DE" sz="13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Flüssigimprägnierverfahren</a:t>
            </a:r>
            <a:endParaRPr lang="de-DE" sz="1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Nachhaltigkeit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Naturfaserverstärkte Kunststoffe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Offene Verfahren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SMC/BMC </a:t>
            </a:r>
            <a:endParaRPr lang="de-DE" sz="13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Statik – Erdbebenbemessung und </a:t>
            </a:r>
            <a:r>
              <a:rPr lang="de-DE" sz="13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Stutzenlasten</a:t>
            </a:r>
            <a:endParaRPr lang="de-DE" sz="1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Thermoplastische Composites Rohre und Profile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Umwelt und Arbeitssicherheit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Werkstoffeigenschaften und -anforderungen für die E-Mobilität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Werkstoffprüfung und Thermische Analyse</a:t>
            </a:r>
          </a:p>
          <a:p>
            <a:pPr marL="0" indent="0" eaLnBrk="1" hangingPunct="1">
              <a:spcBef>
                <a:spcPct val="50000"/>
              </a:spcBef>
              <a:buClr>
                <a:srgbClr val="FF9900"/>
              </a:buClr>
              <a:buFont typeface="Wingdings 3" panose="05040102010807070707" pitchFamily="18" charset="2"/>
              <a:buNone/>
              <a:defRPr/>
            </a:pPr>
            <a:endParaRPr lang="de-DE" altLang="de-DE" sz="2000" b="1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51849DE-73B8-CC3D-2ABC-95127F3F84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lIns="36000"/>
          <a:lstStyle/>
          <a:p>
            <a:pPr marL="0" indent="0" algn="ctr" eaLnBrk="1" hangingPunct="1"/>
            <a:r>
              <a:rPr lang="de-DE" altLang="de-DE" dirty="0"/>
              <a:t>Werkstoffauswahl mithilfe von Kennwerten</a:t>
            </a:r>
            <a:endParaRPr lang="de-DE" altLang="de-DE" sz="2400" dirty="0"/>
          </a:p>
        </p:txBody>
      </p:sp>
    </p:spTree>
    <p:extLst>
      <p:ext uri="{BB962C8B-B14F-4D97-AF65-F5344CB8AC3E}">
        <p14:creationId xmlns:p14="http://schemas.microsoft.com/office/powerpoint/2010/main" val="158524668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>
            <a:extLst>
              <a:ext uri="{FF2B5EF4-FFF2-40B4-BE49-F238E27FC236}">
                <a16:creationId xmlns:a16="http://schemas.microsoft.com/office/drawing/2014/main" id="{C12759A2-3C0E-C854-F826-BBBC524B3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43907"/>
            <a:ext cx="10793413" cy="5836022"/>
          </a:xfrm>
          <a:prstGeom prst="rect">
            <a:avLst/>
          </a:prstGeom>
          <a:noFill/>
          <a:ln>
            <a:noFill/>
          </a:ln>
        </p:spPr>
        <p:txBody>
          <a:bodyPr lIns="360000" tIns="46800" rIns="90000" bIns="46800">
            <a:spAutoFit/>
          </a:bodyPr>
          <a:lstStyle>
            <a:lvl1pPr marL="342900" indent="-342900">
              <a:spcBef>
                <a:spcPct val="20000"/>
              </a:spcBef>
              <a:buClr>
                <a:srgbClr val="FF6600"/>
              </a:buClr>
              <a:buFont typeface="Wingdings 3" panose="05040102010807070707" pitchFamily="18" charset="2"/>
              <a:buChar char="u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Font typeface="Arial" panose="020B0604020202020204" pitchFamily="34" charset="0"/>
              <a:buChar char="▬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 2" panose="05020102010507070707" pitchFamily="18" charset="2"/>
              <a:buChar char="®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Composites Recycling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GB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EATC – European Alliance for Thermoplastic Composites</a:t>
            </a:r>
            <a:endParaRPr lang="de-DE" sz="1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GB" sz="13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Endlosfaserverstärkte</a:t>
            </a:r>
            <a:r>
              <a:rPr lang="en-GB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Thermoplaste</a:t>
            </a:r>
            <a:endParaRPr lang="en-GB" sz="1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GB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EPTA – European Pultrusion Technology Association</a:t>
            </a:r>
            <a:endParaRPr lang="de-DE" sz="1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GB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Euro-RTM-Group</a:t>
            </a:r>
            <a:endParaRPr lang="de-DE" sz="1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Faser- und </a:t>
            </a:r>
            <a:r>
              <a:rPr lang="de-DE" sz="13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Halbzeuganalytik</a:t>
            </a:r>
            <a:endParaRPr lang="de-DE" sz="1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Fügen von Composites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GFK im Rohr-/Tank- und Anlagenbau</a:t>
            </a:r>
          </a:p>
          <a:p>
            <a:pPr lvl="0">
              <a:lnSpc>
                <a:spcPct val="107000"/>
              </a:lnSpc>
              <a:buFont typeface="Wingdings" pitchFamily="2" charset="2"/>
              <a:buChar char="Ø"/>
            </a:pPr>
            <a:r>
              <a:rPr lang="de-DE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Sekretariat </a:t>
            </a:r>
            <a:r>
              <a:rPr lang="de-DE" b="1" dirty="0">
                <a:latin typeface="+mj-lt"/>
              </a:rPr>
              <a:t>EN 13121-3 Oberirdische GFK-Tanks und Behälter (Teil 3)</a:t>
            </a:r>
          </a:p>
          <a:p>
            <a:pPr lvl="0">
              <a:lnSpc>
                <a:spcPct val="107000"/>
              </a:lnSpc>
              <a:buFont typeface="Wingdings" pitchFamily="2" charset="2"/>
              <a:buChar char="Ø"/>
            </a:pPr>
            <a:r>
              <a:rPr lang="de-DE" b="1" dirty="0">
                <a:latin typeface="+mj-lt"/>
              </a:rPr>
              <a:t>Hinweise zur Bemessung und Werkstoffauswahl von GFK-Behältern</a:t>
            </a:r>
          </a:p>
          <a:p>
            <a:pPr lvl="0">
              <a:lnSpc>
                <a:spcPct val="107000"/>
              </a:lnSpc>
              <a:buFont typeface="Wingdings" pitchFamily="2" charset="2"/>
              <a:buChar char="Ø"/>
            </a:pPr>
            <a:r>
              <a:rPr lang="de-DE" b="1" i="0" dirty="0">
                <a:effectLst/>
                <a:latin typeface="+mj-lt"/>
              </a:rPr>
              <a:t>Hinweise zum Nachweis des Aushärtegrades von GFK-Behältern und Rohren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GFK-Schwimmbecken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Halbzeugcharakterisierung</a:t>
            </a: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für </a:t>
            </a:r>
            <a:r>
              <a:rPr lang="de-DE" sz="13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Flüssigimprägnierverfahren</a:t>
            </a: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Nachhaltigkeit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Naturfaserverstärkte Kunststoffe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…………</a:t>
            </a:r>
            <a:endParaRPr lang="de-DE" sz="1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Clr>
                <a:srgbClr val="FF9900"/>
              </a:buClr>
              <a:buFont typeface="Wingdings 3" panose="05040102010807070707" pitchFamily="18" charset="2"/>
              <a:buNone/>
              <a:defRPr/>
            </a:pPr>
            <a:endParaRPr lang="de-DE" altLang="de-DE" sz="2000" b="1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51849DE-73B8-CC3D-2ABC-95127F3F84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lIns="36000"/>
          <a:lstStyle/>
          <a:p>
            <a:pPr marL="0" indent="0" algn="ctr" eaLnBrk="1" hangingPunct="1"/>
            <a:r>
              <a:rPr lang="de-DE" altLang="de-DE" dirty="0"/>
              <a:t>Werkstoffauswahl mithilfe von Kennwerten</a:t>
            </a:r>
            <a:endParaRPr lang="de-DE" altLang="de-DE" sz="2400" dirty="0"/>
          </a:p>
        </p:txBody>
      </p:sp>
    </p:spTree>
    <p:extLst>
      <p:ext uri="{BB962C8B-B14F-4D97-AF65-F5344CB8AC3E}">
        <p14:creationId xmlns:p14="http://schemas.microsoft.com/office/powerpoint/2010/main" val="406537618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>
            <a:extLst>
              <a:ext uri="{FF2B5EF4-FFF2-40B4-BE49-F238E27FC236}">
                <a16:creationId xmlns:a16="http://schemas.microsoft.com/office/drawing/2014/main" id="{C12759A2-3C0E-C854-F826-BBBC524B3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43907"/>
            <a:ext cx="10793413" cy="5914121"/>
          </a:xfrm>
          <a:prstGeom prst="rect">
            <a:avLst/>
          </a:prstGeom>
          <a:noFill/>
          <a:ln>
            <a:noFill/>
          </a:ln>
        </p:spPr>
        <p:txBody>
          <a:bodyPr lIns="360000" tIns="46800" rIns="90000" bIns="46800">
            <a:spAutoFit/>
          </a:bodyPr>
          <a:lstStyle>
            <a:lvl1pPr marL="342900" indent="-342900">
              <a:spcBef>
                <a:spcPct val="20000"/>
              </a:spcBef>
              <a:buClr>
                <a:srgbClr val="FF6600"/>
              </a:buClr>
              <a:buFont typeface="Wingdings 3" panose="05040102010807070707" pitchFamily="18" charset="2"/>
              <a:buChar char="u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Font typeface="Arial" panose="020B0604020202020204" pitchFamily="34" charset="0"/>
              <a:buChar char="▬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 2" panose="05020102010507070707" pitchFamily="18" charset="2"/>
              <a:buChar char="®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Composites Recycling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GB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EATC – European Alliance for Thermoplastic Composites</a:t>
            </a:r>
            <a:endParaRPr lang="de-DE" sz="1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GB" sz="13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Endlosfaserverstärkte</a:t>
            </a:r>
            <a:r>
              <a:rPr lang="en-GB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Thermoplaste</a:t>
            </a:r>
            <a:endParaRPr lang="en-GB" sz="1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GB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EPTA – European Pultrusion Technology Association</a:t>
            </a:r>
            <a:endParaRPr lang="de-DE" sz="1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GB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Euro-RTM-Group</a:t>
            </a:r>
            <a:endParaRPr lang="de-DE" sz="1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Faser- und </a:t>
            </a:r>
            <a:r>
              <a:rPr lang="de-DE" sz="13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Halbzeuganalytik</a:t>
            </a:r>
            <a:endParaRPr lang="de-DE" sz="1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Fügen von Composites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GFK im Rohr-/Tank- und Anlagenbau 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GFK-Schwimmbecken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Halbzeugcharakterisierung</a:t>
            </a:r>
            <a:r>
              <a:rPr lang="de-DE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für </a:t>
            </a:r>
            <a:r>
              <a:rPr lang="de-DE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Flüssigimprägnierverfahren</a:t>
            </a:r>
            <a:endParaRPr lang="de-DE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itchFamily="2" charset="2"/>
              <a:buChar char="Ø"/>
            </a:pPr>
            <a:r>
              <a:rPr lang="de-DE" b="1" dirty="0">
                <a:effectLst/>
                <a:latin typeface="+mj-lt"/>
                <a:ea typeface="Calibri" panose="020F0502020204030204" pitchFamily="34" charset="0"/>
              </a:rPr>
              <a:t>Standardisierungsaktivitäten zur Charakterisierung der Permeabilität und des </a:t>
            </a:r>
            <a:r>
              <a:rPr lang="de-DE" b="1" dirty="0" err="1">
                <a:effectLst/>
                <a:latin typeface="+mj-lt"/>
                <a:ea typeface="Calibri" panose="020F0502020204030204" pitchFamily="34" charset="0"/>
              </a:rPr>
              <a:t>Kompaktierungsverhaltens</a:t>
            </a:r>
            <a:r>
              <a:rPr lang="de-DE" b="1" dirty="0">
                <a:effectLst/>
                <a:latin typeface="+mj-lt"/>
                <a:ea typeface="Calibri" panose="020F0502020204030204" pitchFamily="34" charset="0"/>
              </a:rPr>
              <a:t> von Textilien</a:t>
            </a:r>
            <a:r>
              <a:rPr lang="de-DE" b="1" dirty="0">
                <a:effectLst/>
                <a:latin typeface="+mj-lt"/>
              </a:rPr>
              <a:t> </a:t>
            </a:r>
            <a:endParaRPr lang="de-DE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Nachhaltigkeit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Naturfaserverstärkte Kunststoffe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Offene Verfahren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SMC/BMC </a:t>
            </a:r>
            <a:endParaRPr lang="de-DE" sz="13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Statik – Erdbebenbemessung und </a:t>
            </a:r>
            <a:r>
              <a:rPr lang="de-DE" sz="13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Stutzenlasten</a:t>
            </a:r>
            <a:endParaRPr lang="de-DE" sz="1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Thermoplastische Composites Rohre und Profile </a:t>
            </a:r>
            <a:r>
              <a:rPr lang="de-DE" sz="1300" i="0" u="none" strike="noStrike" dirty="0">
                <a:solidFill>
                  <a:srgbClr val="000000"/>
                </a:solidFill>
                <a:effectLst/>
                <a:latin typeface="+mj-lt"/>
              </a:rPr>
              <a:t>   </a:t>
            </a:r>
            <a:endParaRPr lang="de-DE" sz="1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…….</a:t>
            </a:r>
          </a:p>
          <a:p>
            <a:pPr marL="0" indent="0" eaLnBrk="1" hangingPunct="1">
              <a:spcBef>
                <a:spcPct val="50000"/>
              </a:spcBef>
              <a:buClr>
                <a:srgbClr val="FF9900"/>
              </a:buClr>
              <a:buFont typeface="Wingdings 3" panose="05040102010807070707" pitchFamily="18" charset="2"/>
              <a:buNone/>
              <a:defRPr/>
            </a:pPr>
            <a:endParaRPr lang="de-DE" altLang="de-DE" sz="2000" b="1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51849DE-73B8-CC3D-2ABC-95127F3F84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lIns="36000"/>
          <a:lstStyle/>
          <a:p>
            <a:pPr marL="0" indent="0" algn="ctr" eaLnBrk="1" hangingPunct="1"/>
            <a:r>
              <a:rPr lang="de-DE" altLang="de-DE" dirty="0"/>
              <a:t>Werkstoffauswahl mithilfe von Kennwerten</a:t>
            </a:r>
            <a:endParaRPr lang="de-DE" altLang="de-DE" sz="2400" dirty="0"/>
          </a:p>
        </p:txBody>
      </p:sp>
    </p:spTree>
    <p:extLst>
      <p:ext uri="{BB962C8B-B14F-4D97-AF65-F5344CB8AC3E}">
        <p14:creationId xmlns:p14="http://schemas.microsoft.com/office/powerpoint/2010/main" val="38717143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>
            <a:extLst>
              <a:ext uri="{FF2B5EF4-FFF2-40B4-BE49-F238E27FC236}">
                <a16:creationId xmlns:a16="http://schemas.microsoft.com/office/drawing/2014/main" id="{C12759A2-3C0E-C854-F826-BBBC524B3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43907"/>
            <a:ext cx="10793413" cy="5875071"/>
          </a:xfrm>
          <a:prstGeom prst="rect">
            <a:avLst/>
          </a:prstGeom>
          <a:noFill/>
          <a:ln>
            <a:noFill/>
          </a:ln>
        </p:spPr>
        <p:txBody>
          <a:bodyPr lIns="360000" tIns="46800" rIns="90000" bIns="46800">
            <a:spAutoFit/>
          </a:bodyPr>
          <a:lstStyle>
            <a:lvl1pPr marL="342900" indent="-342900">
              <a:spcBef>
                <a:spcPct val="20000"/>
              </a:spcBef>
              <a:buClr>
                <a:srgbClr val="FF6600"/>
              </a:buClr>
              <a:buFont typeface="Wingdings 3" panose="05040102010807070707" pitchFamily="18" charset="2"/>
              <a:buChar char="u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Font typeface="Arial" panose="020B0604020202020204" pitchFamily="34" charset="0"/>
              <a:buChar char="▬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 2" panose="05020102010507070707" pitchFamily="18" charset="2"/>
              <a:buChar char="®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Composites Recycling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GB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EATC – European Alliance for Thermoplastic Composites</a:t>
            </a:r>
            <a:endParaRPr lang="de-DE" sz="1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GB" sz="13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Endlosfaserverstärkte</a:t>
            </a:r>
            <a:r>
              <a:rPr lang="en-GB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Thermoplaste</a:t>
            </a:r>
            <a:endParaRPr lang="en-GB" sz="1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GB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EPTA – European Pultrusion Technology Association</a:t>
            </a:r>
            <a:endParaRPr lang="de-DE" sz="1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GB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Euro-RTM-Group</a:t>
            </a:r>
            <a:endParaRPr lang="de-DE" sz="1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Faser- und </a:t>
            </a:r>
            <a:r>
              <a:rPr lang="de-DE" sz="13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Halbzeuganalytik</a:t>
            </a:r>
            <a:endParaRPr lang="de-DE" sz="1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Fügen von Composites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GFK im Rohr-/Tank- und Anlagenbau 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GFK-Schwimmbecken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Halbzeugcharakterisierung</a:t>
            </a: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für </a:t>
            </a:r>
            <a:r>
              <a:rPr lang="de-DE" sz="13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Flüssigimprägnierverfahren</a:t>
            </a:r>
            <a:endParaRPr lang="de-DE" sz="1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Nachhaltigkeit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Naturfaserverstärkte Kunststoffe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Offene Verfahren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SMC/BMC </a:t>
            </a:r>
            <a:endParaRPr lang="de-DE" sz="13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Statik – Erdbebenbemessung und </a:t>
            </a:r>
            <a:r>
              <a:rPr lang="de-DE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Stutzenlasten</a:t>
            </a:r>
            <a:endParaRPr lang="de-DE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itchFamily="2" charset="2"/>
              <a:buChar char="Ø"/>
            </a:pPr>
            <a:r>
              <a:rPr lang="de-DE" b="1" dirty="0">
                <a:latin typeface="+mj-lt"/>
              </a:rPr>
              <a:t>Hinweise zur Bemessung von GFK-Behältern für den Lastfall Erdbeben </a:t>
            </a:r>
          </a:p>
          <a:p>
            <a:pPr lvl="0">
              <a:lnSpc>
                <a:spcPct val="107000"/>
              </a:lnSpc>
              <a:buFont typeface="Wingdings" pitchFamily="2" charset="2"/>
              <a:buChar char="Ø"/>
            </a:pPr>
            <a:r>
              <a:rPr lang="de-DE" b="1" i="0" dirty="0">
                <a:effectLst/>
                <a:latin typeface="+mj-lt"/>
              </a:rPr>
              <a:t>Umgang mit </a:t>
            </a:r>
            <a:r>
              <a:rPr lang="de-DE" b="1" i="0" dirty="0" err="1">
                <a:effectLst/>
                <a:latin typeface="+mj-lt"/>
              </a:rPr>
              <a:t>Stutzenlasten</a:t>
            </a:r>
            <a:r>
              <a:rPr lang="de-DE" b="1" i="0" dirty="0">
                <a:effectLst/>
                <a:latin typeface="+mj-lt"/>
              </a:rPr>
              <a:t> an GFK-Behältern und Apparaten</a:t>
            </a:r>
            <a:endParaRPr lang="de-DE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Clr>
                <a:srgbClr val="FF9900"/>
              </a:buClr>
              <a:buFont typeface="Wingdings 3" panose="05040102010807070707" pitchFamily="18" charset="2"/>
              <a:buNone/>
              <a:defRPr/>
            </a:pPr>
            <a:endParaRPr lang="de-DE" altLang="de-DE" sz="2000" b="1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51849DE-73B8-CC3D-2ABC-95127F3F84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lIns="36000"/>
          <a:lstStyle/>
          <a:p>
            <a:pPr marL="0" indent="0" algn="ctr" eaLnBrk="1" hangingPunct="1"/>
            <a:r>
              <a:rPr lang="de-DE" altLang="de-DE" dirty="0"/>
              <a:t>Werkstoffauswahl mithilfe von Kennwerten</a:t>
            </a:r>
            <a:endParaRPr lang="de-DE" altLang="de-DE" sz="2400" dirty="0"/>
          </a:p>
        </p:txBody>
      </p:sp>
    </p:spTree>
    <p:extLst>
      <p:ext uri="{BB962C8B-B14F-4D97-AF65-F5344CB8AC3E}">
        <p14:creationId xmlns:p14="http://schemas.microsoft.com/office/powerpoint/2010/main" val="76949278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00 - 2006 AVK-englisch">
  <a:themeElements>
    <a:clrScheme name="00 - 2006 AVK-englisch 13">
      <a:dk1>
        <a:srgbClr val="969696"/>
      </a:dk1>
      <a:lt1>
        <a:srgbClr val="FFFFFF"/>
      </a:lt1>
      <a:dk2>
        <a:srgbClr val="0093DD"/>
      </a:dk2>
      <a:lt2>
        <a:srgbClr val="0093DD"/>
      </a:lt2>
      <a:accent1>
        <a:srgbClr val="FBDF53"/>
      </a:accent1>
      <a:accent2>
        <a:srgbClr val="FF9966"/>
      </a:accent2>
      <a:accent3>
        <a:srgbClr val="AAC8EB"/>
      </a:accent3>
      <a:accent4>
        <a:srgbClr val="DADADA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00 - 2006 AVK-englis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0 - 2006 AVK-englisc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 - 2006 AVK-englisc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 - 2006 AVK-englisc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 - 2006 AVK-englisc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 - 2006 AVK-englisc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 - 2006 AVK-englisc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 - 2006 AVK-englisc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 - 2006 AVK-englisc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 - 2006 AVK-englisc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 - 2006 AVK-englisc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 - 2006 AVK-englisc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 - 2006 AVK-englisc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 - 2006 AVK-englisch 13">
        <a:dk1>
          <a:srgbClr val="969696"/>
        </a:dk1>
        <a:lt1>
          <a:srgbClr val="FFFFFF"/>
        </a:lt1>
        <a:dk2>
          <a:srgbClr val="0093DD"/>
        </a:dk2>
        <a:lt2>
          <a:srgbClr val="0093DD"/>
        </a:lt2>
        <a:accent1>
          <a:srgbClr val="FBDF53"/>
        </a:accent1>
        <a:accent2>
          <a:srgbClr val="FF9966"/>
        </a:accent2>
        <a:accent3>
          <a:srgbClr val="AAC8EB"/>
        </a:accent3>
        <a:accent4>
          <a:srgbClr val="DADADA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668</Words>
  <Application>Microsoft Macintosh PowerPoint</Application>
  <PresentationFormat>Breitbild</PresentationFormat>
  <Paragraphs>173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Wingdings 3</vt:lpstr>
      <vt:lpstr>Arial</vt:lpstr>
      <vt:lpstr>Wingdings 2</vt:lpstr>
      <vt:lpstr>Wingdings</vt:lpstr>
      <vt:lpstr>Symbol</vt:lpstr>
      <vt:lpstr>00 - 2006 AVK-englisch</vt:lpstr>
      <vt:lpstr>Vorstellung der AVK - Ihr Composites-Netzwerk: mit Tradition für die Zukunft - </vt:lpstr>
      <vt:lpstr>AVK – Das Netzwerk</vt:lpstr>
      <vt:lpstr>AVK – Die Arbeitskreise</vt:lpstr>
      <vt:lpstr>Werkstoffauswahl mithilfe von Kennwerten – Thema im Arbeitskreis</vt:lpstr>
      <vt:lpstr>Werkstoffauswahl mithilfe von Kennwerten</vt:lpstr>
      <vt:lpstr>Werkstoffauswahl mithilfe von Kennwerten</vt:lpstr>
      <vt:lpstr>Werkstoffauswahl mithilfe von Kennwerten</vt:lpstr>
      <vt:lpstr>Werkstoffauswahl mithilfe von Kennwerten</vt:lpstr>
      <vt:lpstr>Werkstoffauswahl mithilfe von Kennwerten</vt:lpstr>
      <vt:lpstr>Werkstoffauswahl mithilfe von Kennwerten</vt:lpstr>
      <vt:lpstr>Ich wünsche Ihnen viel Erfolg! - bleiben wir in Kontakt -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Gisela Bültjer-Dézsi</dc:creator>
  <cp:lastModifiedBy>Heinz Kolz</cp:lastModifiedBy>
  <cp:revision>722</cp:revision>
  <cp:lastPrinted>2020-12-11T09:09:46Z</cp:lastPrinted>
  <dcterms:created xsi:type="dcterms:W3CDTF">2006-05-09T12:19:44Z</dcterms:created>
  <dcterms:modified xsi:type="dcterms:W3CDTF">2022-10-17T13:15:16Z</dcterms:modified>
</cp:coreProperties>
</file>