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54" r:id="rId5"/>
    <p:sldId id="373" r:id="rId6"/>
    <p:sldId id="456" r:id="rId7"/>
    <p:sldId id="779" r:id="rId8"/>
    <p:sldId id="789" r:id="rId9"/>
    <p:sldId id="792" r:id="rId10"/>
    <p:sldId id="257" r:id="rId11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hilipp Altenburg" initials="JPA" lastIdx="1" clrIdx="0">
    <p:extLst>
      <p:ext uri="{19B8F6BF-5375-455C-9EA6-DF929625EA0E}">
        <p15:presenceInfo xmlns:p15="http://schemas.microsoft.com/office/powerpoint/2012/main" userId="S::jan-philipp.altenburg@schunk-group.com::d57dae12-0568-4f17-8ff1-603c26c73c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E"/>
    <a:srgbClr val="000000"/>
    <a:srgbClr val="9AA302"/>
    <a:srgbClr val="BABABA"/>
    <a:srgbClr val="B4B4B4"/>
    <a:srgbClr val="FFFFFF"/>
    <a:srgbClr val="99A300"/>
    <a:srgbClr val="667C98"/>
    <a:srgbClr val="7C7F8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howGuides="1">
      <p:cViewPr varScale="1">
        <p:scale>
          <a:sx n="109" d="100"/>
          <a:sy n="109" d="100"/>
        </p:scale>
        <p:origin x="680" y="184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F104AC-158E-440C-86D3-FB320E4D6B73}" type="datetimeFigureOut">
              <a:rPr lang="de-DE" altLang="de-DE"/>
              <a:pPr>
                <a:defRPr/>
              </a:pPr>
              <a:t>18.01.22</a:t>
            </a:fld>
            <a:endParaRPr lang="de-DE" alt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27066A-2FB3-4DEC-8CE2-883AFABC94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079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770A3-6F16-4A40-8E65-E89F7D741250}" type="datetimeFigureOut">
              <a:rPr lang="de-DE"/>
              <a:pPr>
                <a:defRPr/>
              </a:pPr>
              <a:t>18.01.22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9B8BC7-B965-4187-A90E-F2946C296D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6473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B8BC7-B965-4187-A90E-F2946C296D1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20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B8BC7-B965-4187-A90E-F2946C296D1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735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B8BC7-B965-4187-A90E-F2946C296D1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737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B8BC7-B965-4187-A90E-F2946C296D1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05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B8BC7-B965-4187-A90E-F2946C296D1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639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053C0BA-2B27-41A2-8E23-6823EE94B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758" cy="43255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02"/>
            <a:ext cx="3240031" cy="1758700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ctrTitle"/>
          </p:nvPr>
        </p:nvSpPr>
        <p:spPr>
          <a:xfrm>
            <a:off x="812800" y="4386523"/>
            <a:ext cx="11372849" cy="1044575"/>
          </a:xfrm>
        </p:spPr>
        <p:txBody>
          <a:bodyPr/>
          <a:lstStyle>
            <a:lvl1pPr algn="l">
              <a:defRPr sz="3700" b="1" smtClean="0">
                <a:solidFill>
                  <a:srgbClr val="00204E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subTitle" idx="1"/>
          </p:nvPr>
        </p:nvSpPr>
        <p:spPr>
          <a:xfrm>
            <a:off x="812800" y="5216786"/>
            <a:ext cx="11379200" cy="1258887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smtClean="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32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718" y="1330325"/>
            <a:ext cx="11486620" cy="5014913"/>
          </a:xfrm>
        </p:spPr>
        <p:txBody>
          <a:bodyPr/>
          <a:lstStyle>
            <a:lvl1pPr>
              <a:defRPr sz="2400">
                <a:solidFill>
                  <a:srgbClr val="00204E"/>
                </a:solidFill>
              </a:defRPr>
            </a:lvl1pPr>
            <a:lvl2pPr>
              <a:buClr>
                <a:srgbClr val="9AA30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1870-3DD7-447A-B695-B304760799BE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Schunk Group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A585-9A2F-4810-B3C2-7AF8C921CF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2014538" y="0"/>
            <a:ext cx="9829800" cy="10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/>
              <a:t>Titelmasterformat durch Klicken bearbeiten</a:t>
            </a:r>
            <a:endParaRPr lang="de-DE" altLang="de-DE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2207568" y="1022278"/>
            <a:ext cx="9636770" cy="0"/>
          </a:xfrm>
          <a:prstGeom prst="line">
            <a:avLst/>
          </a:prstGeom>
          <a:ln w="3175">
            <a:solidFill>
              <a:srgbClr val="B4B4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4538" y="0"/>
            <a:ext cx="9829800" cy="1019114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2549-2FA1-47F1-8574-B1CA1CFB5810}" type="datetime1">
              <a:rPr lang="de-DE" smtClean="0"/>
              <a:t>18.01.22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Schunk Group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8169-5A04-449D-9265-CEF059B1BD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2207568" y="1019114"/>
            <a:ext cx="9636770" cy="0"/>
          </a:xfrm>
          <a:prstGeom prst="line">
            <a:avLst/>
          </a:prstGeom>
          <a:ln w="3175">
            <a:solidFill>
              <a:srgbClr val="B4B4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5658"/>
            <a:ext cx="12192000" cy="44133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02"/>
            <a:ext cx="3240031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207568" y="0"/>
            <a:ext cx="9636770" cy="10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57188" y="1330325"/>
            <a:ext cx="114871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Inhalt – erstes Level</a:t>
            </a:r>
          </a:p>
          <a:p>
            <a:pPr lvl="1"/>
            <a:r>
              <a:rPr lang="de-DE" altLang="de-DE"/>
              <a:t>zweites Level</a:t>
            </a:r>
          </a:p>
          <a:p>
            <a:pPr lvl="2"/>
            <a:r>
              <a:rPr lang="de-DE" altLang="de-DE"/>
              <a:t>drittes Level</a:t>
            </a:r>
          </a:p>
          <a:p>
            <a:pPr lvl="3"/>
            <a:r>
              <a:rPr lang="de-DE" altLang="de-DE"/>
              <a:t>viertes Level</a:t>
            </a:r>
          </a:p>
          <a:p>
            <a:pPr lvl="4"/>
            <a:r>
              <a:rPr lang="de-DE" altLang="de-DE"/>
              <a:t>fünftes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0838" y="6497638"/>
            <a:ext cx="96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A5A5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65327-B519-421A-99E7-F2AE56249EFD}" type="datetime1">
              <a:rPr lang="de-DE" smtClean="0"/>
              <a:t>18.01.22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497638"/>
            <a:ext cx="980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Schunk Group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7750" y="6497638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fld id="{9370DE76-7A49-4A9C-89F6-D0C982C05A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" y="-8982"/>
            <a:ext cx="1897846" cy="102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5" r:id="rId2"/>
    <p:sldLayoutId id="2147483794" r:id="rId3"/>
    <p:sldLayoutId id="2147483801" r:id="rId4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204E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anose="020F050202020403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anose="020F050202020403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anose="020F050202020403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204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AA302"/>
        </a:buClr>
        <a:buSzPct val="120000"/>
        <a:buFont typeface="Calibri" panose="020F0502020204030204" pitchFamily="34" charset="0"/>
        <a:buChar char="¬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AA30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AA30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AA30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/>
              <a:t>Schunk Group @ CU Jour Fixe</a:t>
            </a:r>
            <a:endParaRPr lang="de-DE" altLang="de-DE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812800" y="5216786"/>
            <a:ext cx="7288463" cy="1258887"/>
          </a:xfrm>
        </p:spPr>
        <p:txBody>
          <a:bodyPr/>
          <a:lstStyle/>
          <a:p>
            <a:r>
              <a:rPr lang="de-DE" sz="2800" dirty="0"/>
              <a:t>17.01.2022, F. Reichert</a:t>
            </a:r>
            <a:endParaRPr lang="de-DE" altLang="de-DE" sz="27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9EF90E-BDF1-4BE8-A999-6558E8CC8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9" y="4751523"/>
            <a:ext cx="2718299" cy="1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B1F1FA0-EB25-4736-93FA-B07252592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5"/>
          <a:stretch/>
        </p:blipFill>
        <p:spPr>
          <a:xfrm>
            <a:off x="4941849" y="1548618"/>
            <a:ext cx="3241622" cy="41422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Schunk stands for excellent competence </a:t>
            </a:r>
            <a:br>
              <a:rPr lang="en-US" dirty="0"/>
            </a:br>
            <a:r>
              <a:rPr lang="en-US" dirty="0"/>
              <a:t>in materials and mechanical engineering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07750" y="6497638"/>
            <a:ext cx="636588" cy="365125"/>
          </a:xfrm>
        </p:spPr>
        <p:txBody>
          <a:bodyPr/>
          <a:lstStyle/>
          <a:p>
            <a:pPr>
              <a:defRPr/>
            </a:pPr>
            <a:fld id="{39F6A585-9A2F-4810-B3C2-7AF8C921CF63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9AD4444-4833-46C5-A4B0-025AC042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838" y="6497638"/>
            <a:ext cx="965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17.01.2022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CD8CB75-D826-4726-93E1-FFEB9121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1913" y="6497638"/>
            <a:ext cx="9804400" cy="365125"/>
          </a:xfrm>
        </p:spPr>
        <p:txBody>
          <a:bodyPr/>
          <a:lstStyle/>
          <a:p>
            <a:pPr>
              <a:defRPr/>
            </a:pPr>
            <a:r>
              <a:rPr lang="en-US" altLang="de-DE" dirty="0"/>
              <a:t>Florian Reichert| CU Jour Fixe</a:t>
            </a:r>
            <a:endParaRPr lang="de-DE" alt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C52981-7E6E-4257-BF9D-82D976E5C934}"/>
              </a:ext>
            </a:extLst>
          </p:cNvPr>
          <p:cNvSpPr txBox="1"/>
          <p:nvPr/>
        </p:nvSpPr>
        <p:spPr>
          <a:xfrm>
            <a:off x="334963" y="1125538"/>
            <a:ext cx="41650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SzPct val="100000"/>
            </a:pPr>
            <a:r>
              <a:rPr lang="de-DE" sz="2400" dirty="0" err="1">
                <a:solidFill>
                  <a:srgbClr val="00204E"/>
                </a:solidFill>
              </a:rPr>
              <a:t>Our</a:t>
            </a:r>
            <a:r>
              <a:rPr lang="de-DE" sz="2400" dirty="0">
                <a:solidFill>
                  <a:srgbClr val="00204E"/>
                </a:solidFill>
              </a:rPr>
              <a:t> Competence</a:t>
            </a:r>
          </a:p>
          <a:p>
            <a:pPr marL="0" lvl="1">
              <a:spcAft>
                <a:spcPts val="600"/>
              </a:spcAft>
              <a:buClr>
                <a:srgbClr val="9AA302"/>
              </a:buClr>
              <a:buSzPct val="100000"/>
            </a:pPr>
            <a:r>
              <a:rPr lang="de-DE" dirty="0">
                <a:solidFill>
                  <a:srgbClr val="00204E"/>
                </a:solidFill>
              </a:rPr>
              <a:t>Materials </a:t>
            </a:r>
            <a:r>
              <a:rPr lang="de-DE" dirty="0" err="1">
                <a:solidFill>
                  <a:srgbClr val="00204E"/>
                </a:solidFill>
              </a:rPr>
              <a:t>engineering</a:t>
            </a:r>
            <a:endParaRPr lang="de-DE" dirty="0">
              <a:solidFill>
                <a:srgbClr val="00204E"/>
              </a:solidFill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Carbon</a:t>
            </a: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Ceramics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Fiber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composites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Sinter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Metals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Quartz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buClr>
                <a:srgbClr val="9AA302"/>
              </a:buClr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>
              <a:spcAft>
                <a:spcPts val="600"/>
              </a:spcAft>
              <a:buClr>
                <a:srgbClr val="9AA302"/>
              </a:buClr>
              <a:buSzPct val="100000"/>
            </a:pPr>
            <a:r>
              <a:rPr lang="de-DE" dirty="0" err="1">
                <a:solidFill>
                  <a:srgbClr val="00204E"/>
                </a:solidFill>
              </a:rPr>
              <a:t>Mechanical</a:t>
            </a:r>
            <a:r>
              <a:rPr lang="de-DE" dirty="0">
                <a:solidFill>
                  <a:srgbClr val="00204E"/>
                </a:solidFill>
              </a:rPr>
              <a:t> </a:t>
            </a:r>
            <a:r>
              <a:rPr lang="de-DE" dirty="0" err="1">
                <a:solidFill>
                  <a:srgbClr val="00204E"/>
                </a:solidFill>
              </a:rPr>
              <a:t>engineering</a:t>
            </a:r>
            <a:endParaRPr lang="de-DE" dirty="0">
              <a:solidFill>
                <a:srgbClr val="00204E"/>
              </a:solidFill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Environmental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simulation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Air-conditioning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technology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Ultrasonic</a:t>
            </a: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welding</a:t>
            </a: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>
              <a:buClr>
                <a:srgbClr val="9AA302"/>
              </a:buClr>
              <a:buFont typeface="Calibri" panose="020F0502020204030204" pitchFamily="34" charset="0"/>
              <a:buChar char="¬"/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Optical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+mn-cs"/>
              </a:rPr>
              <a:t>machinery</a:t>
            </a:r>
            <a:endParaRPr lang="de-DE" sz="1400" dirty="0">
              <a:solidFill>
                <a:srgbClr val="00204E"/>
              </a:solidFill>
            </a:endParaRPr>
          </a:p>
        </p:txBody>
      </p:sp>
      <p:sp>
        <p:nvSpPr>
          <p:cNvPr id="19" name="Textfeld 9">
            <a:extLst>
              <a:ext uri="{FF2B5EF4-FFF2-40B4-BE49-F238E27FC236}">
                <a16:creationId xmlns:a16="http://schemas.microsoft.com/office/drawing/2014/main" id="{0F83BD0F-7EDE-4FBA-90E9-1A9DEBD6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834" y="5690912"/>
            <a:ext cx="3435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4800" b="1">
                <a:solidFill>
                  <a:srgbClr val="00204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9300"/>
              </a:buClr>
              <a:buSzPct val="120000"/>
              <a:buFont typeface="Calibri" panose="020F0502020204030204" pitchFamily="34" charset="0"/>
              <a:buChar char="¬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9300"/>
              </a:buClr>
              <a:buSzPct val="100000"/>
              <a:buFont typeface="Arial" panose="020B0604020202020204" pitchFamily="34" charset="0"/>
              <a:buChar char="•"/>
              <a:defRPr sz="3800">
                <a:solidFill>
                  <a:srgbClr val="7293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0" dirty="0"/>
              <a:t>Surface finishing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</a:rPr>
              <a:t>Surface finishing by graphite coating with pyrolytic carbon</a:t>
            </a:r>
            <a:endParaRPr lang="de-DE" altLang="de-DE" sz="1400" b="0" dirty="0">
              <a:solidFill>
                <a:srgbClr val="000000"/>
              </a:solidFill>
            </a:endParaRPr>
          </a:p>
        </p:txBody>
      </p:sp>
      <p:sp>
        <p:nvSpPr>
          <p:cNvPr id="20" name="Textfeld 9">
            <a:extLst>
              <a:ext uri="{FF2B5EF4-FFF2-40B4-BE49-F238E27FC236}">
                <a16:creationId xmlns:a16="http://schemas.microsoft.com/office/drawing/2014/main" id="{7DE12909-F82E-43DE-9852-BB71AB66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984" y="5690912"/>
            <a:ext cx="34903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4800" b="1">
                <a:solidFill>
                  <a:srgbClr val="00204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9300"/>
              </a:buClr>
              <a:buSzPct val="120000"/>
              <a:buFont typeface="Calibri" panose="020F0502020204030204" pitchFamily="34" charset="0"/>
              <a:buChar char="¬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9300"/>
              </a:buClr>
              <a:buSzPct val="100000"/>
              <a:buFont typeface="Arial" panose="020B0604020202020204" pitchFamily="34" charset="0"/>
              <a:buChar char="•"/>
              <a:defRPr sz="3800">
                <a:solidFill>
                  <a:srgbClr val="7293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600" b="0" dirty="0"/>
              <a:t>Dynamometer </a:t>
            </a:r>
            <a:r>
              <a:rPr lang="de-DE" sz="1600" b="0" dirty="0" err="1"/>
              <a:t>test</a:t>
            </a:r>
            <a:r>
              <a:rPr lang="de-DE" sz="1600" b="0" dirty="0"/>
              <a:t> </a:t>
            </a:r>
            <a:r>
              <a:rPr lang="de-DE" sz="1600" b="0" dirty="0" err="1"/>
              <a:t>chamber</a:t>
            </a:r>
            <a:br>
              <a:rPr lang="de-DE" sz="1600" b="0" dirty="0"/>
            </a:br>
            <a:r>
              <a:rPr lang="en-US" sz="1400" b="0" dirty="0">
                <a:solidFill>
                  <a:srgbClr val="000000"/>
                </a:solidFill>
              </a:rPr>
              <a:t>Testing chamber for complete vehicles for tests under defined environmental conditions</a:t>
            </a:r>
            <a:endParaRPr lang="de-DE" altLang="de-DE" sz="1400" b="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5F3E9E-AE14-4ACE-A9F6-BCE150A918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5"/>
          <a:stretch/>
        </p:blipFill>
        <p:spPr>
          <a:xfrm>
            <a:off x="8513286" y="1548618"/>
            <a:ext cx="3417053" cy="41422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3742905-5B8C-473D-A931-D4B2A707CF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9" b="1"/>
          <a:stretch/>
        </p:blipFill>
        <p:spPr>
          <a:xfrm>
            <a:off x="4662949" y="5728197"/>
            <a:ext cx="557801" cy="9336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BAEACC4-316C-455E-BD1B-366587C704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9" b="1"/>
          <a:stretch/>
        </p:blipFill>
        <p:spPr>
          <a:xfrm>
            <a:off x="8234386" y="5728197"/>
            <a:ext cx="557801" cy="9336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419D174-1505-475E-87F3-ADC585BDCED7}"/>
              </a:ext>
            </a:extLst>
          </p:cNvPr>
          <p:cNvSpPr txBox="1"/>
          <p:nvPr/>
        </p:nvSpPr>
        <p:spPr>
          <a:xfrm>
            <a:off x="2871537" y="3898232"/>
            <a:ext cx="99461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B856B73-7BF2-4DB6-860A-4CA6A6E4A70A}"/>
              </a:ext>
            </a:extLst>
          </p:cNvPr>
          <p:cNvSpPr txBox="1"/>
          <p:nvPr/>
        </p:nvSpPr>
        <p:spPr>
          <a:xfrm>
            <a:off x="4879834" y="1179286"/>
            <a:ext cx="33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4E"/>
                </a:solidFill>
              </a:rPr>
              <a:t>Examples</a:t>
            </a:r>
            <a:r>
              <a:rPr lang="de-DE" dirty="0">
                <a:solidFill>
                  <a:srgbClr val="00204E"/>
                </a:solidFill>
              </a:rPr>
              <a:t> </a:t>
            </a:r>
            <a:r>
              <a:rPr lang="de-DE" dirty="0" err="1">
                <a:solidFill>
                  <a:srgbClr val="00204E"/>
                </a:solidFill>
              </a:rPr>
              <a:t>of</a:t>
            </a:r>
            <a:r>
              <a:rPr lang="de-DE" dirty="0">
                <a:solidFill>
                  <a:srgbClr val="00204E"/>
                </a:solidFill>
              </a:rPr>
              <a:t> </a:t>
            </a:r>
            <a:r>
              <a:rPr lang="de-DE" dirty="0" err="1">
                <a:solidFill>
                  <a:srgbClr val="00204E"/>
                </a:solidFill>
              </a:rPr>
              <a:t>our</a:t>
            </a:r>
            <a:r>
              <a:rPr lang="de-DE" dirty="0">
                <a:solidFill>
                  <a:srgbClr val="00204E"/>
                </a:solidFill>
              </a:rPr>
              <a:t> </a:t>
            </a:r>
            <a:r>
              <a:rPr lang="de-DE" dirty="0" err="1">
                <a:solidFill>
                  <a:srgbClr val="00204E"/>
                </a:solidFill>
              </a:rPr>
              <a:t>competences</a:t>
            </a:r>
            <a:endParaRPr lang="de-DE" dirty="0">
              <a:solidFill>
                <a:srgbClr val="002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48613215-F512-4869-A9C0-7156A175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09" y="3985378"/>
            <a:ext cx="1809141" cy="18294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carbon products for the automotive industry </a:t>
            </a:r>
            <a:endParaRPr lang="de-DE" dirty="0"/>
          </a:p>
        </p:txBody>
      </p:sp>
      <p:sp>
        <p:nvSpPr>
          <p:cNvPr id="21" name="Datumsplatzhalter 2"/>
          <p:cNvSpPr>
            <a:spLocks noGrp="1"/>
          </p:cNvSpPr>
          <p:nvPr>
            <p:ph type="dt" sz="half" idx="10"/>
          </p:nvPr>
        </p:nvSpPr>
        <p:spPr>
          <a:xfrm>
            <a:off x="350838" y="6497638"/>
            <a:ext cx="9652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17.01.2022</a:t>
            </a: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497638"/>
            <a:ext cx="9804400" cy="365125"/>
          </a:xfrm>
        </p:spPr>
        <p:txBody>
          <a:bodyPr/>
          <a:lstStyle/>
          <a:p>
            <a:pPr>
              <a:defRPr/>
            </a:pPr>
            <a:r>
              <a:rPr lang="en-US" altLang="de-DE" dirty="0"/>
              <a:t>Florian Reichert| CU Jour Fixe</a:t>
            </a:r>
            <a:endParaRPr lang="de-DE" altLang="de-DE" dirty="0"/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07750" y="6497638"/>
            <a:ext cx="636588" cy="365125"/>
          </a:xfrm>
        </p:spPr>
        <p:txBody>
          <a:bodyPr/>
          <a:lstStyle/>
          <a:p>
            <a:pPr>
              <a:defRPr/>
            </a:pPr>
            <a:fld id="{39F6A585-9A2F-4810-B3C2-7AF8C921CF63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FED7B8D-9C76-420C-8A7A-A6FB1F20306F}"/>
              </a:ext>
            </a:extLst>
          </p:cNvPr>
          <p:cNvSpPr txBox="1"/>
          <p:nvPr/>
        </p:nvSpPr>
        <p:spPr>
          <a:xfrm>
            <a:off x="353771" y="1127606"/>
            <a:ext cx="41359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SzPct val="100000"/>
            </a:pPr>
            <a:r>
              <a:rPr lang="de-DE" altLang="de-DE" sz="2400" dirty="0">
                <a:solidFill>
                  <a:srgbClr val="00204E"/>
                </a:solidFill>
              </a:rPr>
              <a:t>Business Unit Mobility Carbon</a:t>
            </a:r>
          </a:p>
          <a:p>
            <a:pPr marL="0" lvl="1">
              <a:spcAft>
                <a:spcPts val="600"/>
              </a:spcAft>
              <a:buSzPct val="100000"/>
            </a:pPr>
            <a:r>
              <a:rPr lang="de-DE" altLang="de-DE" dirty="0" err="1">
                <a:solidFill>
                  <a:srgbClr val="00204E"/>
                </a:solidFill>
              </a:rPr>
              <a:t>Applications</a:t>
            </a:r>
            <a:endParaRPr lang="de-DE" altLang="de-DE" dirty="0">
              <a:solidFill>
                <a:srgbClr val="00204E"/>
              </a:solidFill>
            </a:endParaRPr>
          </a:p>
          <a:p>
            <a:pPr marL="0" lvl="1" indent="-285750">
              <a:spcAft>
                <a:spcPts val="300"/>
              </a:spcAft>
              <a:buClr>
                <a:srgbClr val="99A300"/>
              </a:buClr>
              <a:buSzPct val="100000"/>
              <a:buFont typeface="Calibri" panose="020F0502020204030204" pitchFamily="34" charset="0"/>
              <a:buChar char="¬"/>
            </a:pPr>
            <a:r>
              <a:rPr lang="en-US" altLang="de-DE" dirty="0"/>
              <a:t>Engine and powertrain</a:t>
            </a:r>
          </a:p>
          <a:p>
            <a:pPr marL="0" lvl="1" indent="-285750">
              <a:spcAft>
                <a:spcPts val="300"/>
              </a:spcAft>
              <a:buClr>
                <a:srgbClr val="99A300"/>
              </a:buClr>
              <a:buSzPct val="100000"/>
              <a:buFont typeface="Calibri" panose="020F0502020204030204" pitchFamily="34" charset="0"/>
              <a:buChar char="¬"/>
            </a:pPr>
            <a:r>
              <a:rPr lang="en-US" altLang="de-DE" dirty="0"/>
              <a:t>Interior and safety</a:t>
            </a:r>
          </a:p>
          <a:p>
            <a:pPr marL="0" lvl="1" indent="-285750">
              <a:spcAft>
                <a:spcPts val="300"/>
              </a:spcAft>
              <a:buClr>
                <a:srgbClr val="99A300"/>
              </a:buClr>
              <a:buSzPct val="100000"/>
              <a:buFont typeface="Calibri" panose="020F0502020204030204" pitchFamily="34" charset="0"/>
              <a:buChar char="¬"/>
            </a:pPr>
            <a:r>
              <a:rPr lang="en-US" altLang="de-DE" dirty="0"/>
              <a:t>Battery technologies</a:t>
            </a:r>
          </a:p>
          <a:p>
            <a:pPr marL="0" lvl="1" indent="-285750">
              <a:spcAft>
                <a:spcPts val="300"/>
              </a:spcAft>
              <a:buClr>
                <a:srgbClr val="99A300"/>
              </a:buClr>
              <a:buSzPct val="100000"/>
              <a:buFont typeface="Calibri" panose="020F0502020204030204" pitchFamily="34" charset="0"/>
              <a:buChar char="¬"/>
            </a:pPr>
            <a:r>
              <a:rPr lang="en-US" altLang="de-DE" dirty="0"/>
              <a:t>Power electronics</a:t>
            </a:r>
          </a:p>
          <a:p>
            <a:pPr marL="0" lvl="1" indent="-285750">
              <a:spcAft>
                <a:spcPts val="300"/>
              </a:spcAft>
              <a:buClr>
                <a:srgbClr val="99A300"/>
              </a:buClr>
              <a:buSzPct val="100000"/>
              <a:buFont typeface="Calibri" panose="020F0502020204030204" pitchFamily="34" charset="0"/>
              <a:buChar char="¬"/>
            </a:pPr>
            <a:r>
              <a:rPr lang="en-US" altLang="de-DE" dirty="0"/>
              <a:t>Lightweight construction</a:t>
            </a:r>
            <a:endParaRPr lang="de-DE" alt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9284E74-A04E-4CA8-BA52-DADDCA15E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6" y="1039213"/>
            <a:ext cx="5407251" cy="23883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1822D02-BFF1-4481-B2CB-195154127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71" y="4049546"/>
            <a:ext cx="2345670" cy="170109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640BF36-EA0A-4F1A-B50B-2E09E5529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73546"/>
            <a:ext cx="2668762" cy="15227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4FF73B3-8EDF-4778-990F-BE83322D79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884" y="3870724"/>
            <a:ext cx="2673880" cy="173952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5ADEDC9-7754-4F09-A0AD-09AD6D7E887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673" y="3801811"/>
            <a:ext cx="1803519" cy="163298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1D84DD2-B4F5-42DF-86C7-EB7172D00179}"/>
              </a:ext>
            </a:extLst>
          </p:cNvPr>
          <p:cNvSpPr txBox="1"/>
          <p:nvPr/>
        </p:nvSpPr>
        <p:spPr>
          <a:xfrm>
            <a:off x="304847" y="5452625"/>
            <a:ext cx="25757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4E"/>
                </a:solidFill>
              </a:rPr>
              <a:t>E-</a:t>
            </a:r>
            <a:r>
              <a:rPr lang="de-DE" sz="1600" dirty="0" err="1">
                <a:solidFill>
                  <a:srgbClr val="00204E"/>
                </a:solidFill>
              </a:rPr>
              <a:t>engines</a:t>
            </a:r>
            <a:endParaRPr lang="de-DE" sz="1400" dirty="0">
              <a:solidFill>
                <a:srgbClr val="00204E"/>
              </a:solidFill>
            </a:endParaRPr>
          </a:p>
          <a:p>
            <a:r>
              <a:rPr lang="en-US" sz="1400" dirty="0"/>
              <a:t>Carbon-reinforced and glass-fiber-reinforced armor sleeves for the </a:t>
            </a:r>
            <a:r>
              <a:rPr lang="en-US" sz="1400"/>
              <a:t>electric motor</a:t>
            </a:r>
            <a:endParaRPr lang="de-DE" sz="140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148C694-0496-436D-8BFB-6164573E38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7" b="2"/>
          <a:stretch/>
        </p:blipFill>
        <p:spPr>
          <a:xfrm>
            <a:off x="80928" y="5537176"/>
            <a:ext cx="557801" cy="1072624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D0E44BD4-80E8-41B6-99DA-7B9BEDAD190E}"/>
              </a:ext>
            </a:extLst>
          </p:cNvPr>
          <p:cNvSpPr txBox="1"/>
          <p:nvPr/>
        </p:nvSpPr>
        <p:spPr>
          <a:xfrm>
            <a:off x="3120924" y="5452625"/>
            <a:ext cx="18461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4E"/>
                </a:solidFill>
              </a:rPr>
              <a:t>Vacuum pumps</a:t>
            </a:r>
            <a:endParaRPr lang="en-US" sz="1400" dirty="0">
              <a:solidFill>
                <a:srgbClr val="00204E"/>
              </a:solidFill>
            </a:endParaRPr>
          </a:p>
          <a:p>
            <a:r>
              <a:rPr lang="en-US" sz="1400">
                <a:solidFill>
                  <a:srgbClr val="000000"/>
                </a:solidFill>
              </a:rPr>
              <a:t>Molded </a:t>
            </a:r>
            <a:r>
              <a:rPr lang="en-US" sz="1400" dirty="0">
                <a:solidFill>
                  <a:srgbClr val="000000"/>
                </a:solidFill>
              </a:rPr>
              <a:t>parts for vacuum pumps in brake boosters</a:t>
            </a:r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22B0465-8432-4EB6-B8D2-97564E345D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7" b="2"/>
          <a:stretch/>
        </p:blipFill>
        <p:spPr>
          <a:xfrm>
            <a:off x="2896307" y="5537176"/>
            <a:ext cx="557801" cy="1072624"/>
          </a:xfrm>
          <a:prstGeom prst="rect">
            <a:avLst/>
          </a:prstGeom>
        </p:spPr>
      </p:pic>
      <p:sp>
        <p:nvSpPr>
          <p:cNvPr id="31" name="Textfeld 9">
            <a:extLst>
              <a:ext uri="{FF2B5EF4-FFF2-40B4-BE49-F238E27FC236}">
                <a16:creationId xmlns:a16="http://schemas.microsoft.com/office/drawing/2014/main" id="{F25C57D0-4E6A-40AF-8ADD-1B6A5487E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393" y="5452625"/>
            <a:ext cx="240891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4800" b="1">
                <a:solidFill>
                  <a:srgbClr val="00204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9300"/>
              </a:buClr>
              <a:buSzPct val="120000"/>
              <a:buFont typeface="Calibri" panose="020F0502020204030204" pitchFamily="34" charset="0"/>
              <a:buChar char="¬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9300"/>
              </a:buClr>
              <a:buSzPct val="100000"/>
              <a:buFont typeface="Arial" panose="020B0604020202020204" pitchFamily="34" charset="0"/>
              <a:buChar char="•"/>
              <a:defRPr sz="3800">
                <a:solidFill>
                  <a:srgbClr val="7293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600" b="0" dirty="0" err="1"/>
              <a:t>Earthing</a:t>
            </a:r>
            <a:r>
              <a:rPr lang="de-DE" sz="1600" b="0" dirty="0"/>
              <a:t> </a:t>
            </a:r>
            <a:r>
              <a:rPr lang="de-DE" sz="1600" b="0" dirty="0" err="1"/>
              <a:t>systems</a:t>
            </a:r>
            <a:endParaRPr lang="de-DE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</a:rPr>
              <a:t>Contact systems for shaft earthing and for the electric drive train</a:t>
            </a:r>
            <a:endParaRPr lang="de-DE" sz="1400" b="0" dirty="0">
              <a:solidFill>
                <a:srgbClr val="000000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87EAAC8-E5D3-496A-8CDE-549807B1B7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7" b="2"/>
          <a:stretch/>
        </p:blipFill>
        <p:spPr>
          <a:xfrm>
            <a:off x="5136586" y="5537176"/>
            <a:ext cx="557801" cy="1072624"/>
          </a:xfrm>
          <a:prstGeom prst="rect">
            <a:avLst/>
          </a:prstGeom>
        </p:spPr>
      </p:pic>
      <p:sp>
        <p:nvSpPr>
          <p:cNvPr id="41" name="Textfeld 9">
            <a:extLst>
              <a:ext uri="{FF2B5EF4-FFF2-40B4-BE49-F238E27FC236}">
                <a16:creationId xmlns:a16="http://schemas.microsoft.com/office/drawing/2014/main" id="{1972F279-38DB-4299-9C78-E0378F9BF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477" y="5452625"/>
            <a:ext cx="2539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4800" b="1">
                <a:solidFill>
                  <a:srgbClr val="00204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9300"/>
              </a:buClr>
              <a:buSzPct val="120000"/>
              <a:buFont typeface="Calibri" panose="020F0502020204030204" pitchFamily="34" charset="0"/>
              <a:buChar char="¬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9300"/>
              </a:buClr>
              <a:buSzPct val="100000"/>
              <a:buFont typeface="Arial" panose="020B0604020202020204" pitchFamily="34" charset="0"/>
              <a:buChar char="•"/>
              <a:defRPr sz="3800">
                <a:solidFill>
                  <a:srgbClr val="7293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600" b="0" dirty="0"/>
              <a:t>Thermal </a:t>
            </a:r>
            <a:r>
              <a:rPr lang="de-DE" sz="1600" b="0" dirty="0" err="1"/>
              <a:t>management</a:t>
            </a:r>
            <a:endParaRPr lang="de-DE" sz="1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</a:rPr>
              <a:t>Thermal management products for power electronics and battery modules</a:t>
            </a:r>
            <a:endParaRPr lang="de-DE" sz="1400" b="0" dirty="0">
              <a:solidFill>
                <a:srgbClr val="000000"/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AF186BD3-6E48-4EB9-9ACC-2FD0688754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7" b="2"/>
          <a:stretch/>
        </p:blipFill>
        <p:spPr>
          <a:xfrm>
            <a:off x="7348663" y="5537176"/>
            <a:ext cx="557801" cy="1072624"/>
          </a:xfrm>
          <a:prstGeom prst="rect">
            <a:avLst/>
          </a:prstGeom>
        </p:spPr>
      </p:pic>
      <p:sp>
        <p:nvSpPr>
          <p:cNvPr id="44" name="Textfeld 9">
            <a:extLst>
              <a:ext uri="{FF2B5EF4-FFF2-40B4-BE49-F238E27FC236}">
                <a16:creationId xmlns:a16="http://schemas.microsoft.com/office/drawing/2014/main" id="{A8A4DADE-E6D1-4090-84E0-74B9A9ED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552" y="5452625"/>
            <a:ext cx="20841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4800" b="1">
                <a:solidFill>
                  <a:srgbClr val="00204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9300"/>
              </a:buClr>
              <a:buSzPct val="120000"/>
              <a:buFont typeface="Calibri" panose="020F0502020204030204" pitchFamily="34" charset="0"/>
              <a:buChar char="¬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9300"/>
              </a:buClr>
              <a:buSzPct val="100000"/>
              <a:buFont typeface="Arial" panose="020B0604020202020204" pitchFamily="34" charset="0"/>
              <a:buChar char="•"/>
              <a:defRPr sz="3800">
                <a:solidFill>
                  <a:srgbClr val="7293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9300"/>
              </a:buClr>
              <a:buFont typeface="Arial" panose="020B0604020202020204" pitchFamily="34" charset="0"/>
              <a:buChar char="»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600" b="0"/>
              <a:t>Electric </a:t>
            </a:r>
            <a:r>
              <a:rPr lang="de-DE" sz="1600" b="0" dirty="0" err="1"/>
              <a:t>motors</a:t>
            </a:r>
            <a:endParaRPr lang="de-DE" sz="1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</a:rPr>
              <a:t>Carbon brushes for various drive motors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</a:rPr>
              <a:t>in the motor vehicle</a:t>
            </a:r>
            <a:endParaRPr lang="de-DE" sz="1400" b="0" dirty="0">
              <a:solidFill>
                <a:srgbClr val="000000"/>
              </a:solidFill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858C01E2-84E8-4ACB-B8E5-707B1931C8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7" b="2"/>
          <a:stretch/>
        </p:blipFill>
        <p:spPr>
          <a:xfrm>
            <a:off x="9887738" y="5537176"/>
            <a:ext cx="557801" cy="1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73452A5-FA79-42EC-9CFC-2F3C9D099C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4582603"/>
            <a:ext cx="3089245" cy="1908000"/>
          </a:xfrm>
          <a:prstGeom prst="rect">
            <a:avLst/>
          </a:prstGeom>
          <a:effectLst/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AC0715-113C-46E8-B343-23AC536A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A300"/>
              </a:buClr>
            </a:pPr>
            <a:r>
              <a:rPr lang="en-US" b="1" dirty="0"/>
              <a:t>CFRP manufacturing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High precision filament winding technology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4 winding machines; up to Ø</a:t>
            </a:r>
            <a:r>
              <a:rPr lang="de-DE" dirty="0"/>
              <a:t> 1,9m, l= 6,5 m</a:t>
            </a:r>
            <a:endParaRPr lang="en-US" dirty="0"/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Pressing-technology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4 presses for prepreg- and SMC-parts up to 2 x 3 m², 12.000 </a:t>
            </a:r>
            <a:r>
              <a:rPr lang="en-US" dirty="0" err="1"/>
              <a:t>kN</a:t>
            </a:r>
            <a:endParaRPr lang="en-US" dirty="0"/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Autoclave technology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2 autoclaves; up to 1,80 x 2,50 m² , 45 bar, 500 °C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Curing furnaces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17 furnaces; up to 550 °C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endParaRPr lang="en-US" dirty="0"/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A70090-F467-458E-B1CF-F2792C3A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In-house </a:t>
            </a:r>
            <a:r>
              <a:rPr lang="en-US" dirty="0"/>
              <a:t>competences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CFRP@ Schunk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10562-E5F4-4E13-A29C-0487797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17.01.2022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DB9E6-9C81-4883-B1A5-FC40E6EF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Florian Reichert| CU Jour Fixe</a:t>
            </a: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26175F-E740-4A1C-B431-0AFCCCF6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0DE76-7A49-4A9C-89F6-D0C982C05A69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8B4E43-7487-49DD-BF96-8C8758DB5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966" y="3999820"/>
            <a:ext cx="3143165" cy="1944000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2918DF-4589-4856-A8E2-7CDAA3592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14" y="2478084"/>
            <a:ext cx="3077627" cy="1901832"/>
          </a:xfrm>
          <a:prstGeom prst="rect">
            <a:avLst/>
          </a:prstGeom>
          <a:effectLst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D44EDF-6E3D-48C1-9FE0-AB6C357CE6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272" y="1041275"/>
            <a:ext cx="3175031" cy="190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534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>
            <a:extLst>
              <a:ext uri="{FF2B5EF4-FFF2-40B4-BE49-F238E27FC236}">
                <a16:creationId xmlns:a16="http://schemas.microsoft.com/office/drawing/2014/main" id="{AA2E5FFA-5F56-4CF0-A1E8-44FA0520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587" y="4697227"/>
            <a:ext cx="2444413" cy="17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AC0715-113C-46E8-B343-23AC536A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A300"/>
              </a:buClr>
            </a:pPr>
            <a:r>
              <a:rPr lang="en-US" b="1" dirty="0"/>
              <a:t>Machining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Precision milling and turning centers with robot handling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Large milling and turning centers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Up to 3,0 x 2,2  x  Ø 1,6 m³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dirty="0"/>
              <a:t>Water-jet cutting</a:t>
            </a:r>
          </a:p>
          <a:p>
            <a:pPr marL="1200150" lvl="1" indent="-457200">
              <a:buClr>
                <a:srgbClr val="99A300"/>
              </a:buClr>
            </a:pPr>
            <a:r>
              <a:rPr lang="en-US" dirty="0"/>
              <a:t>Up to 3,1 x 2,0 m³</a:t>
            </a:r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endParaRPr lang="en-US" dirty="0"/>
          </a:p>
          <a:p>
            <a:pPr marL="457200" indent="-457200">
              <a:buClr>
                <a:srgbClr val="99A300"/>
              </a:buClr>
              <a:buFont typeface="Calibri" panose="020F0502020204030204" pitchFamily="34" charset="0"/>
              <a:buChar char="¬"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A70090-F467-458E-B1CF-F2792C3A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In-house </a:t>
            </a:r>
            <a:r>
              <a:rPr lang="en-US" dirty="0"/>
              <a:t>competences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CFRP@ Schunk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10562-E5F4-4E13-A29C-0487797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17.01.2022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DB9E6-9C81-4883-B1A5-FC40E6EF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Florian Reichert| CU Jour Fixe</a:t>
            </a: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26175F-E740-4A1C-B431-0AFCCCF6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0DE76-7A49-4A9C-89F6-D0C982C05A69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59387D5-2CD9-4620-A667-339D4C34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31061" y="1059411"/>
            <a:ext cx="2860939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B610382-5DFF-4266-8693-E37E0A1C37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07619" y="2696521"/>
            <a:ext cx="3422512" cy="22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">
            <a:extLst>
              <a:ext uri="{FF2B5EF4-FFF2-40B4-BE49-F238E27FC236}">
                <a16:creationId xmlns:a16="http://schemas.microsoft.com/office/drawing/2014/main" id="{6E6065B4-5A7A-496A-A29C-19A5159B9E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642" y="3922549"/>
            <a:ext cx="2663539" cy="22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9FCED0-BE24-42CB-9A60-94BCCE9F5A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1" b="97417" l="9779" r="98708">
                        <a14:foregroundMark x1="10517" y1="87700" x2="12546" y2="92743"/>
                        <a14:foregroundMark x1="19742" y1="89422" x2="24539" y2="90406"/>
                        <a14:foregroundMark x1="28044" y1="82780" x2="22694" y2="85609"/>
                        <a14:foregroundMark x1="26753" y1="87700" x2="63653" y2="96556"/>
                        <a14:foregroundMark x1="88561" y1="81058" x2="92989" y2="82780"/>
                        <a14:foregroundMark x1="28967" y1="90037" x2="63653" y2="97417"/>
                        <a14:foregroundMark x1="64576" y1="97417" x2="98708" y2="84994"/>
                        <a14:foregroundMark x1="88745" y1="81058" x2="97970" y2="83641"/>
                        <a14:foregroundMark x1="88192" y1="87208" x2="73801" y2="91636"/>
                        <a14:foregroundMark x1="73801" y1="91636" x2="48708" y2="91267"/>
                        <a14:foregroundMark x1="15498" y1="92866" x2="14207" y2="92497"/>
                        <a14:backgroundMark x1="26384" y1="41697" x2="26568" y2="4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98" y="3724531"/>
            <a:ext cx="1823555" cy="27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AC0715-113C-46E8-B343-23AC536A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A300"/>
              </a:buClr>
            </a:pPr>
            <a:r>
              <a:rPr lang="en-US" sz="2000" b="1" dirty="0" err="1"/>
              <a:t>Composites@Schunk</a:t>
            </a:r>
            <a:r>
              <a:rPr lang="en-US" sz="2000" b="1" dirty="0"/>
              <a:t>: A material class full of ideas and possibilities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Thermoplastics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Additive manufacturing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SMC technology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Automated tape laying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Surface modification, joining processes and multi-material lightweight design</a:t>
            </a:r>
          </a:p>
          <a:p>
            <a:pPr marL="457200" indent="-457200">
              <a:lnSpc>
                <a:spcPct val="200000"/>
              </a:lnSpc>
              <a:buClr>
                <a:srgbClr val="99A300"/>
              </a:buClr>
              <a:buFont typeface="Calibri" panose="020F0502020204030204" pitchFamily="34" charset="0"/>
              <a:buChar char="¬"/>
            </a:pPr>
            <a:r>
              <a:rPr lang="en-US" sz="2000" dirty="0"/>
              <a:t>Full-service provider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A70090-F467-458E-B1CF-F2792C3A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always interested in new ideas, processes and applications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10562-E5F4-4E13-A29C-0487797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17.01.2022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DB9E6-9C81-4883-B1A5-FC40E6EF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Florian Reichert| CU Jour Fixe</a:t>
            </a: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26175F-E740-4A1C-B431-0AFCCCF6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0DE76-7A49-4A9C-89F6-D0C982C05A69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49BF877-EF22-4E49-BB57-2C3F1DDF08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1" b="98670" l="2658" r="99003">
                        <a14:foregroundMark x1="26080" y1="17738" x2="9635" y2="32151"/>
                        <a14:foregroundMark x1="9635" y1="32151" x2="4817" y2="59867"/>
                        <a14:foregroundMark x1="4817" y1="59867" x2="12625" y2="85144"/>
                        <a14:foregroundMark x1="12625" y1="85144" x2="59635" y2="93792"/>
                        <a14:foregroundMark x1="59635" y1="93792" x2="83229" y2="71471"/>
                        <a14:foregroundMark x1="93904" y1="61031" x2="97342" y2="34368"/>
                        <a14:foregroundMark x1="97342" y1="34368" x2="78738" y2="10865"/>
                        <a14:foregroundMark x1="78738" y1="10865" x2="62524" y2="4317"/>
                        <a14:foregroundMark x1="51916" y1="5813" x2="26412" y2="16408"/>
                        <a14:foregroundMark x1="57179" y1="3626" x2="56845" y2="3765"/>
                        <a14:foregroundMark x1="10631" y1="44346" x2="13289" y2="66075"/>
                        <a14:foregroundMark x1="7973" y1="41907" x2="6146" y2="66741"/>
                        <a14:foregroundMark x1="4999" y1="47387" x2="3488" y2="51885"/>
                        <a14:foregroundMark x1="2843" y1="45535" x2="2658" y2="46120"/>
                        <a14:foregroundMark x1="3987" y1="41907" x2="3496" y2="43465"/>
                        <a14:foregroundMark x1="13621" y1="86696" x2="33555" y2="95122"/>
                        <a14:foregroundMark x1="33555" y1="95122" x2="53654" y2="94457"/>
                        <a14:foregroundMark x1="53654" y1="94457" x2="61960" y2="95122"/>
                        <a14:foregroundMark x1="64618" y1="78492" x2="64950" y2="86253"/>
                        <a14:foregroundMark x1="57973" y1="95565" x2="17276" y2="98670"/>
                        <a14:foregroundMark x1="52159" y1="87361" x2="50332" y2="89800"/>
                        <a14:foregroundMark x1="90199" y1="58537" x2="99003" y2="49667"/>
                        <a14:foregroundMark x1="59825" y1="5815" x2="62625" y2="5543"/>
                        <a14:foregroundMark x1="53488" y1="6430" x2="58237" y2="5969"/>
                        <a14:backgroundMark x1="58306" y1="1109" x2="66279" y2="0"/>
                        <a14:backgroundMark x1="52658" y1="3991" x2="54992" y2="3131"/>
                        <a14:backgroundMark x1="2658" y1="9534" x2="9635" y2="27273"/>
                        <a14:backgroundMark x1="56811" y1="3548" x2="56811" y2="3548"/>
                        <a14:backgroundMark x1="56977" y1="3991" x2="56977" y2="3991"/>
                        <a14:backgroundMark x1="58638" y1="3326" x2="56977" y2="3326"/>
                        <a14:backgroundMark x1="51827" y1="5543" x2="51827" y2="5543"/>
                        <a14:backgroundMark x1="28073" y1="11752" x2="28073" y2="11752"/>
                        <a14:backgroundMark x1="997" y1="43016" x2="1661" y2="43681"/>
                        <a14:backgroundMark x1="2990" y1="41907" x2="3821" y2="42129"/>
                        <a14:backgroundMark x1="997" y1="44346" x2="3322" y2="43237"/>
                        <a14:backgroundMark x1="4153" y1="41907" x2="4153" y2="41907"/>
                        <a14:backgroundMark x1="3488" y1="43459" x2="2492" y2="45233"/>
                        <a14:backgroundMark x1="2824" y1="42572" x2="3654" y2="42572"/>
                        <a14:backgroundMark x1="1495" y1="46341" x2="1495" y2="48780"/>
                        <a14:backgroundMark x1="3488" y1="41242" x2="3488" y2="41242"/>
                        <a14:backgroundMark x1="98671" y1="62306" x2="85382" y2="7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677" y="1564551"/>
            <a:ext cx="2306276" cy="17277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BF2531-DF59-4A53-9729-AD67C54565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046" y="3837781"/>
            <a:ext cx="2940190" cy="232741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7719B4C-9042-4487-BF80-D356F53BD3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077" y="2999036"/>
            <a:ext cx="2306276" cy="15354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627CB85-78D3-4441-863A-E3B1E6D39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38" y="1724426"/>
            <a:ext cx="317019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2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383338" y="4670425"/>
            <a:ext cx="57261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b="1" dirty="0">
                <a:solidFill>
                  <a:srgbClr val="00204E"/>
                </a:solidFill>
              </a:rPr>
              <a:t>Schunk Group</a:t>
            </a:r>
          </a:p>
          <a:p>
            <a:pPr eaLnBrk="1" hangingPunct="1">
              <a:defRPr/>
            </a:pPr>
            <a:r>
              <a:rPr lang="de-DE" altLang="de-DE" sz="1600" dirty="0" err="1"/>
              <a:t>Rodheimer</a:t>
            </a:r>
            <a:r>
              <a:rPr lang="de-DE" altLang="de-DE" sz="1600" dirty="0"/>
              <a:t> Straße 59</a:t>
            </a:r>
          </a:p>
          <a:p>
            <a:pPr eaLnBrk="1" hangingPunct="1">
              <a:defRPr/>
            </a:pPr>
            <a:r>
              <a:rPr lang="de-DE" altLang="de-DE" sz="1600" dirty="0"/>
              <a:t>35452 </a:t>
            </a:r>
            <a:r>
              <a:rPr lang="de-DE" altLang="de-DE" sz="1600" dirty="0" err="1"/>
              <a:t>Heuchelheim</a:t>
            </a:r>
            <a:r>
              <a:rPr lang="de-DE" altLang="de-DE" sz="1600" dirty="0"/>
              <a:t> ¬ Deutschland</a:t>
            </a:r>
          </a:p>
          <a:p>
            <a:pPr eaLnBrk="1" hangingPunct="1">
              <a:defRPr/>
            </a:pPr>
            <a:r>
              <a:rPr lang="de-DE" altLang="de-DE" sz="1600" dirty="0"/>
              <a:t>Tel +49 641 608 0</a:t>
            </a:r>
          </a:p>
          <a:p>
            <a:pPr eaLnBrk="1" hangingPunct="1">
              <a:defRPr/>
            </a:pPr>
            <a:r>
              <a:rPr lang="de-DE" altLang="de-DE" sz="1600" dirty="0" err="1"/>
              <a:t>info@schunk-group.com</a:t>
            </a:r>
            <a:endParaRPr lang="de-DE" altLang="de-DE" sz="1600" dirty="0"/>
          </a:p>
          <a:p>
            <a:pPr eaLnBrk="1" hangingPunct="1">
              <a:defRPr/>
            </a:pPr>
            <a:r>
              <a:rPr lang="de-DE" altLang="de-DE" sz="1600" dirty="0" err="1"/>
              <a:t>schunk-group.com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064552" y="6453336"/>
            <a:ext cx="104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>
                <a:solidFill>
                  <a:srgbClr val="B4B4B4"/>
                </a:solidFill>
              </a:rPr>
              <a:t>21/06/09</a:t>
            </a:r>
            <a:endParaRPr lang="de-DE" sz="1200" dirty="0">
              <a:solidFill>
                <a:srgbClr val="B4B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1186"/>
      </p:ext>
    </p:extLst>
  </p:cSld>
  <p:clrMapOvr>
    <a:masterClrMapping/>
  </p:clrMapOvr>
</p:sld>
</file>

<file path=ppt/theme/theme1.xml><?xml version="1.0" encoding="utf-8"?>
<a:theme xmlns:a="http://schemas.openxmlformats.org/drawingml/2006/main" name="Schunk_Master">
  <a:themeElements>
    <a:clrScheme name="Schunk Group Corporate Colors">
      <a:dk1>
        <a:sysClr val="windowText" lastClr="000000"/>
      </a:dk1>
      <a:lt1>
        <a:sysClr val="window" lastClr="FFFFFF"/>
      </a:lt1>
      <a:dk2>
        <a:srgbClr val="335076"/>
      </a:dk2>
      <a:lt2>
        <a:srgbClr val="EEECE1"/>
      </a:lt2>
      <a:accent1>
        <a:srgbClr val="00204E"/>
      </a:accent1>
      <a:accent2>
        <a:srgbClr val="9AA302"/>
      </a:accent2>
      <a:accent3>
        <a:srgbClr val="999999"/>
      </a:accent3>
      <a:accent4>
        <a:srgbClr val="666666"/>
      </a:accent4>
      <a:accent5>
        <a:srgbClr val="667C98"/>
      </a:accent5>
      <a:accent6>
        <a:srgbClr val="C2C867"/>
      </a:accent6>
      <a:hlink>
        <a:srgbClr val="00204E"/>
      </a:hlink>
      <a:folHlink>
        <a:srgbClr val="99A7B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062DE76-B3FD-4356-A3A5-8FB0335C4088}" vid="{541E7BC6-1ED2-42F0-906D-F73C81ECDEF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99d6cd8c-b722-4d19-80d1-0965724875b3" xsi:nil="true"/>
    <Business_x0020_Unit xmlns="99d6cd8c-b722-4d19-80d1-0965724875b3"/>
    <Category xmlns="99d6cd8c-b722-4d19-80d1-0965724875b3" xsi:nil="true"/>
    <SharedWithUsers xmlns="a4bd73c2-9916-4211-9f63-411969f1e6b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9201438E717B499BBE69DF42C1B512" ma:contentTypeVersion="16" ma:contentTypeDescription="Ein neues Dokument erstellen." ma:contentTypeScope="" ma:versionID="8e9b08025f3ec935b3f13f237f6bf5e1">
  <xsd:schema xmlns:xsd="http://www.w3.org/2001/XMLSchema" xmlns:xs="http://www.w3.org/2001/XMLSchema" xmlns:p="http://schemas.microsoft.com/office/2006/metadata/properties" xmlns:ns2="99d6cd8c-b722-4d19-80d1-0965724875b3" xmlns:ns3="a4bd73c2-9916-4211-9f63-411969f1e6b7" targetNamespace="http://schemas.microsoft.com/office/2006/metadata/properties" ma:root="true" ma:fieldsID="42cd4e02ee6d9897cffa7ae73cb6b55f" ns2:_="" ns3:_="">
    <xsd:import namespace="99d6cd8c-b722-4d19-80d1-0965724875b3"/>
    <xsd:import namespace="a4bd73c2-9916-4211-9f63-411969f1e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Category" minOccurs="0"/>
                <xsd:element ref="ns2:Language" minOccurs="0"/>
                <xsd:element ref="ns2:Business_x0020_Unit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6cd8c-b722-4d19-80d1-096572487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Category" ma:index="11" nillable="true" ma:displayName="Category" ma:format="Dropdown" ma:internalName="Category">
      <xsd:simpleType>
        <xsd:restriction base="dms:Choice">
          <xsd:enumeration value="Brochure"/>
          <xsd:enumeration value="Corporate Design"/>
          <xsd:enumeration value="Logo"/>
          <xsd:enumeration value="Market Intelligence"/>
          <xsd:enumeration value="Picture/Graphic"/>
          <xsd:enumeration value="Presentation"/>
          <xsd:enumeration value="Template"/>
          <xsd:enumeration value="Technical Data Sheets"/>
        </xsd:restriction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cn"/>
          <xsd:enumeration value="de"/>
          <xsd:enumeration value="en"/>
          <xsd:enumeration value="es"/>
          <xsd:enumeration value="fr"/>
          <xsd:enumeration value="hu"/>
          <xsd:enumeration value="jp"/>
          <xsd:enumeration value="pl"/>
          <xsd:enumeration value="pt"/>
          <xsd:enumeration value="ru"/>
        </xsd:restriction>
      </xsd:simpleType>
    </xsd:element>
    <xsd:element name="Business_x0020_Unit" ma:index="13" nillable="true" ma:displayName="Business Unit" ma:format="Dropdown" ma:internalName="Business_x0020_Uni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r Solutions"/>
                    <xsd:enumeration value="Ceramics"/>
                    <xsd:enumeration value="Environmental Simulation"/>
                    <xsd:enumeration value="Industry"/>
                    <xsd:enumeration value="Microelectronics"/>
                    <xsd:enumeration value="Mobility Carbon"/>
                    <xsd:enumeration value="OptoTech"/>
                    <xsd:enumeration value="Sinter Metals"/>
                    <xsd:enumeration value="Sonosystems"/>
                    <xsd:enumeration value="Transit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73c2-9916-4211-9f63-411969f1e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CB633-2D65-4D08-9496-4E7E8BE2BC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41509-8754-4885-9BEC-B5EE999F9252}">
  <ds:schemaRefs>
    <ds:schemaRef ds:uri="http://purl.org/dc/elements/1.1/"/>
    <ds:schemaRef ds:uri="http://schemas.microsoft.com/office/2006/metadata/properties"/>
    <ds:schemaRef ds:uri="a4bd73c2-9916-4211-9f63-411969f1e6b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9d6cd8c-b722-4d19-80d1-0965724875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674CF9-02B2-4C7E-B17F-79ED2D82A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6cd8c-b722-4d19-80d1-0965724875b3"/>
    <ds:schemaRef ds:uri="a4bd73c2-9916-4211-9f63-411969f1e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Macintosh PowerPoint</Application>
  <PresentationFormat>Breitbild</PresentationFormat>
  <Paragraphs>91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Schunk_Master</vt:lpstr>
      <vt:lpstr>Schunk Group @ CU Jour Fixe</vt:lpstr>
      <vt:lpstr>Schunk stands for excellent competence  in materials and mechanical engineering</vt:lpstr>
      <vt:lpstr>Innovative carbon products for the automotive industry </vt:lpstr>
      <vt:lpstr>In-house competences for CFRP@ Schunk</vt:lpstr>
      <vt:lpstr>In-house competences for CFRP@ Schunk</vt:lpstr>
      <vt:lpstr>We are always interested in new ideas, processes and applications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Schunk Group</dc:title>
  <dc:creator>Jan Philipp Altenburg</dc:creator>
  <cp:lastModifiedBy>Heinz Kolz</cp:lastModifiedBy>
  <cp:revision>12</cp:revision>
  <cp:lastPrinted>1601-01-01T00:00:00Z</cp:lastPrinted>
  <dcterms:created xsi:type="dcterms:W3CDTF">1601-01-01T00:00:00Z</dcterms:created>
  <dcterms:modified xsi:type="dcterms:W3CDTF">2022-01-18T09:21:32Z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0x010100029201438E717B499BBE69DF42C1B512</vt:lpwstr>
  </property>
  <property fmtid="{D5CDD505-2E9C-101B-9397-08002B2CF9AE}" pid="3" name="AuthorIds_UIVersion_2560">
    <vt:lpwstr>215</vt:lpwstr>
  </property>
  <property fmtid="{D5CDD505-2E9C-101B-9397-08002B2CF9AE}" pid="4" name="Company">
    <vt:lpwstr>Schunk Group</vt:lpwstr>
  </property>
  <property fmtid="{D5CDD505-2E9C-101B-9397-08002B2CF9AE}" pid="5" name="Order">
    <vt:r8>830400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